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rawings/drawing3.xml" ContentType="application/vnd.openxmlformats-officedocument.drawingml.chartshape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0.xml" ContentType="application/vnd.openxmlformats-officedocument.drawingml.chart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34"/>
  </p:notesMasterIdLst>
  <p:sldIdLst>
    <p:sldId id="257" r:id="rId2"/>
    <p:sldId id="286" r:id="rId3"/>
    <p:sldId id="258" r:id="rId4"/>
    <p:sldId id="294" r:id="rId5"/>
    <p:sldId id="292" r:id="rId6"/>
    <p:sldId id="293" r:id="rId7"/>
    <p:sldId id="302" r:id="rId8"/>
    <p:sldId id="303" r:id="rId9"/>
    <p:sldId id="304" r:id="rId10"/>
    <p:sldId id="289" r:id="rId11"/>
    <p:sldId id="295" r:id="rId12"/>
    <p:sldId id="308" r:id="rId13"/>
    <p:sldId id="309" r:id="rId14"/>
    <p:sldId id="291" r:id="rId15"/>
    <p:sldId id="306" r:id="rId16"/>
    <p:sldId id="307" r:id="rId17"/>
    <p:sldId id="314" r:id="rId18"/>
    <p:sldId id="290" r:id="rId19"/>
    <p:sldId id="300" r:id="rId20"/>
    <p:sldId id="313" r:id="rId21"/>
    <p:sldId id="305" r:id="rId22"/>
    <p:sldId id="310" r:id="rId23"/>
    <p:sldId id="311" r:id="rId24"/>
    <p:sldId id="312" r:id="rId25"/>
    <p:sldId id="264" r:id="rId26"/>
    <p:sldId id="265" r:id="rId27"/>
    <p:sldId id="317" r:id="rId28"/>
    <p:sldId id="275" r:id="rId29"/>
    <p:sldId id="278" r:id="rId30"/>
    <p:sldId id="279" r:id="rId31"/>
    <p:sldId id="316" r:id="rId32"/>
    <p:sldId id="315" r:id="rId33"/>
  </p:sldIdLst>
  <p:sldSz cx="9144000" cy="6858000" type="screen4x3"/>
  <p:notesSz cx="6797675" cy="9856788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7" d="100"/>
        <a:sy n="57" d="100"/>
      </p:scale>
      <p:origin x="0" y="1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Hoja_de_c_lculo_de_Microsoft_Office_Excel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Hoja_de_c_lculo_de_Microsoft_Office_Excel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Hoja_de_c_lculo_de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plotArea>
      <c:layout>
        <c:manualLayout>
          <c:layoutTarget val="inner"/>
          <c:xMode val="edge"/>
          <c:yMode val="edge"/>
          <c:x val="7.8495406824149724E-2"/>
          <c:y val="4.3804940576470795E-2"/>
          <c:w val="0.90622681539809513"/>
          <c:h val="0.8505052270639557"/>
        </c:manualLayout>
      </c:layout>
      <c:bar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FOB</c:v>
                </c:pt>
              </c:strCache>
            </c:strRef>
          </c:tx>
          <c:spPr>
            <a:solidFill>
              <a:srgbClr val="FF0000"/>
            </a:solidFill>
            <a:ln w="86485">
              <a:solidFill>
                <a:srgbClr val="FF0000"/>
              </a:solidFill>
            </a:ln>
          </c:spPr>
          <c:dLbls>
            <c:txPr>
              <a:bodyPr/>
              <a:lstStyle/>
              <a:p>
                <a:pPr>
                  <a:defRPr sz="1084" b="1" i="0" baseline="0">
                    <a:solidFill>
                      <a:srgbClr val="FFFF00"/>
                    </a:solidFill>
                    <a:latin typeface="Arial" pitchFamily="34" charset="0"/>
                  </a:defRPr>
                </a:pPr>
                <a:endParaRPr lang="es-AR"/>
              </a:p>
            </c:txPr>
            <c:showVal val="1"/>
          </c:dLbls>
          <c:cat>
            <c:strRef>
              <c:f>Hoja1!$A$2:$A$16</c:f>
              <c:strCache>
                <c:ptCount val="15"/>
                <c:pt idx="0">
                  <c:v>1991/96</c:v>
                </c:pt>
                <c:pt idx="1">
                  <c:v>1996/01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2013</c:v>
                </c:pt>
              </c:strCache>
            </c:strRef>
          </c:cat>
          <c:val>
            <c:numRef>
              <c:f>Hoja1!$B$2:$B$16</c:f>
              <c:numCache>
                <c:formatCode>General</c:formatCode>
                <c:ptCount val="15"/>
                <c:pt idx="0">
                  <c:v>219</c:v>
                </c:pt>
                <c:pt idx="1">
                  <c:v>233</c:v>
                </c:pt>
                <c:pt idx="2">
                  <c:v>183</c:v>
                </c:pt>
                <c:pt idx="3">
                  <c:v>196</c:v>
                </c:pt>
                <c:pt idx="4">
                  <c:v>233</c:v>
                </c:pt>
                <c:pt idx="5">
                  <c:v>265</c:v>
                </c:pt>
                <c:pt idx="6">
                  <c:v>229</c:v>
                </c:pt>
                <c:pt idx="7">
                  <c:v>235</c:v>
                </c:pt>
                <c:pt idx="8">
                  <c:v>318</c:v>
                </c:pt>
                <c:pt idx="9">
                  <c:v>456</c:v>
                </c:pt>
                <c:pt idx="10">
                  <c:v>416</c:v>
                </c:pt>
                <c:pt idx="11">
                  <c:v>426</c:v>
                </c:pt>
                <c:pt idx="12">
                  <c:v>510</c:v>
                </c:pt>
                <c:pt idx="13">
                  <c:v>650</c:v>
                </c:pt>
                <c:pt idx="14">
                  <c:v>530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FAS</c:v>
                </c:pt>
              </c:strCache>
            </c:strRef>
          </c:tx>
          <c:spPr>
            <a:solidFill>
              <a:srgbClr val="FFFF00"/>
            </a:solidFill>
            <a:ln w="86485">
              <a:solidFill>
                <a:srgbClr val="FFFF00"/>
              </a:solidFill>
            </a:ln>
          </c:spPr>
          <c:dPt>
            <c:idx val="0"/>
          </c:dPt>
          <c:dPt>
            <c:idx val="1"/>
          </c:dPt>
          <c:dPt>
            <c:idx val="2"/>
          </c:dPt>
          <c:dPt>
            <c:idx val="3"/>
          </c:dPt>
          <c:dPt>
            <c:idx val="4"/>
          </c:dPt>
          <c:dPt>
            <c:idx val="5"/>
          </c:dPt>
          <c:dPt>
            <c:idx val="6"/>
          </c:dPt>
          <c:dLbls>
            <c:txPr>
              <a:bodyPr/>
              <a:lstStyle/>
              <a:p>
                <a:pPr>
                  <a:defRPr sz="1154" b="1" i="0" baseline="0">
                    <a:solidFill>
                      <a:srgbClr val="FFFFFF"/>
                    </a:solidFill>
                    <a:latin typeface="Arial" pitchFamily="34" charset="0"/>
                  </a:defRPr>
                </a:pPr>
                <a:endParaRPr lang="es-AR"/>
              </a:p>
            </c:txPr>
            <c:showVal val="1"/>
          </c:dLbls>
          <c:cat>
            <c:strRef>
              <c:f>Hoja1!$A$2:$A$16</c:f>
              <c:strCache>
                <c:ptCount val="15"/>
                <c:pt idx="0">
                  <c:v>1991/96</c:v>
                </c:pt>
                <c:pt idx="1">
                  <c:v>1996/01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2013</c:v>
                </c:pt>
              </c:strCache>
            </c:strRef>
          </c:cat>
          <c:val>
            <c:numRef>
              <c:f>Hoja1!$C$2:$C$16</c:f>
              <c:numCache>
                <c:formatCode>General</c:formatCode>
                <c:ptCount val="15"/>
                <c:pt idx="0">
                  <c:v>205</c:v>
                </c:pt>
                <c:pt idx="1">
                  <c:v>224</c:v>
                </c:pt>
                <c:pt idx="2">
                  <c:v>170</c:v>
                </c:pt>
                <c:pt idx="3">
                  <c:v>150</c:v>
                </c:pt>
                <c:pt idx="4">
                  <c:v>177</c:v>
                </c:pt>
                <c:pt idx="5">
                  <c:v>195</c:v>
                </c:pt>
                <c:pt idx="6">
                  <c:v>170</c:v>
                </c:pt>
                <c:pt idx="7">
                  <c:v>176</c:v>
                </c:pt>
                <c:pt idx="8">
                  <c:v>219</c:v>
                </c:pt>
                <c:pt idx="9">
                  <c:v>281</c:v>
                </c:pt>
                <c:pt idx="10">
                  <c:v>265</c:v>
                </c:pt>
                <c:pt idx="11">
                  <c:v>274</c:v>
                </c:pt>
                <c:pt idx="12">
                  <c:v>325</c:v>
                </c:pt>
                <c:pt idx="13">
                  <c:v>410</c:v>
                </c:pt>
                <c:pt idx="14">
                  <c:v>330</c:v>
                </c:pt>
              </c:numCache>
            </c:numRef>
          </c:val>
        </c:ser>
        <c:dLbls/>
        <c:axId val="84157184"/>
        <c:axId val="84158720"/>
      </c:barChart>
      <c:catAx>
        <c:axId val="8415718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987" baseline="0">
                <a:solidFill>
                  <a:srgbClr val="FFFF00"/>
                </a:solidFill>
                <a:latin typeface="Arial" pitchFamily="34" charset="0"/>
              </a:defRPr>
            </a:pPr>
            <a:endParaRPr lang="es-AR"/>
          </a:p>
        </c:txPr>
        <c:crossAx val="84158720"/>
        <c:crosses val="autoZero"/>
        <c:auto val="1"/>
        <c:lblAlgn val="ctr"/>
        <c:lblOffset val="100"/>
      </c:catAx>
      <c:valAx>
        <c:axId val="8415872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 i="0" baseline="0">
                <a:solidFill>
                  <a:srgbClr val="FFFF00"/>
                </a:solidFill>
                <a:latin typeface="Arial" pitchFamily="34" charset="0"/>
              </a:defRPr>
            </a:pPr>
            <a:endParaRPr lang="es-AR"/>
          </a:p>
        </c:txPr>
        <c:crossAx val="84157184"/>
        <c:crosses val="autoZero"/>
        <c:crossBetween val="between"/>
      </c:valAx>
      <c:spPr>
        <a:noFill/>
        <a:ln w="25387">
          <a:noFill/>
        </a:ln>
      </c:spPr>
    </c:plotArea>
    <c:legend>
      <c:legendPos val="t"/>
      <c:layout>
        <c:manualLayout>
          <c:xMode val="edge"/>
          <c:yMode val="edge"/>
          <c:x val="0.17705694274846667"/>
          <c:y val="5.7072508793543676E-2"/>
          <c:w val="0.18199738936376275"/>
          <c:h val="5.0987733676147631E-2"/>
        </c:manualLayout>
      </c:layout>
      <c:txPr>
        <a:bodyPr/>
        <a:lstStyle/>
        <a:p>
          <a:pPr>
            <a:defRPr b="1" i="0" baseline="0">
              <a:solidFill>
                <a:srgbClr val="FFFF00"/>
              </a:solidFill>
              <a:latin typeface="Arial" pitchFamily="34" charset="0"/>
            </a:defRPr>
          </a:pPr>
          <a:endParaRPr lang="es-AR"/>
        </a:p>
      </c:txPr>
    </c:legend>
    <c:plotVisOnly val="1"/>
    <c:dispBlanksAs val="gap"/>
  </c:chart>
  <c:txPr>
    <a:bodyPr/>
    <a:lstStyle/>
    <a:p>
      <a:pPr>
        <a:defRPr sz="1749"/>
      </a:pPr>
      <a:endParaRPr lang="es-A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plotArea>
      <c:layout>
        <c:manualLayout>
          <c:layoutTarget val="inner"/>
          <c:xMode val="edge"/>
          <c:yMode val="edge"/>
          <c:x val="7.5717629046371498E-2"/>
          <c:y val="4.600288520130761E-2"/>
          <c:w val="0.90622681539809491"/>
          <c:h val="0.82362250154023287"/>
        </c:manualLayout>
      </c:layout>
      <c:bar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FOB</c:v>
                </c:pt>
              </c:strCache>
            </c:strRef>
          </c:tx>
          <c:spPr>
            <a:solidFill>
              <a:srgbClr val="FF0000"/>
            </a:solidFill>
            <a:ln w="86564">
              <a:solidFill>
                <a:srgbClr val="FF0000"/>
              </a:solidFill>
            </a:ln>
          </c:spPr>
          <c:dLbls>
            <c:txPr>
              <a:bodyPr/>
              <a:lstStyle/>
              <a:p>
                <a:pPr>
                  <a:defRPr sz="1092" b="1" i="0" baseline="0">
                    <a:solidFill>
                      <a:srgbClr val="FFFF00"/>
                    </a:solidFill>
                    <a:latin typeface="Arial" pitchFamily="34" charset="0"/>
                  </a:defRPr>
                </a:pPr>
                <a:endParaRPr lang="es-AR"/>
              </a:p>
            </c:txPr>
            <c:showVal val="1"/>
          </c:dLbls>
          <c:cat>
            <c:strRef>
              <c:f>Hoja1!$A$2:$A$16</c:f>
              <c:strCache>
                <c:ptCount val="15"/>
                <c:pt idx="0">
                  <c:v>1991/96</c:v>
                </c:pt>
                <c:pt idx="1">
                  <c:v>1996/01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2013</c:v>
                </c:pt>
              </c:strCache>
            </c:strRef>
          </c:cat>
          <c:val>
            <c:numRef>
              <c:f>Hoja1!$B$2:$B$16</c:f>
              <c:numCache>
                <c:formatCode>General</c:formatCode>
                <c:ptCount val="15"/>
                <c:pt idx="0">
                  <c:v>103</c:v>
                </c:pt>
                <c:pt idx="1">
                  <c:v>117</c:v>
                </c:pt>
                <c:pt idx="2">
                  <c:v>88</c:v>
                </c:pt>
                <c:pt idx="3">
                  <c:v>91</c:v>
                </c:pt>
                <c:pt idx="4">
                  <c:v>103</c:v>
                </c:pt>
                <c:pt idx="5">
                  <c:v>106</c:v>
                </c:pt>
                <c:pt idx="6">
                  <c:v>92</c:v>
                </c:pt>
                <c:pt idx="7">
                  <c:v>125</c:v>
                </c:pt>
                <c:pt idx="8">
                  <c:v>161</c:v>
                </c:pt>
                <c:pt idx="9">
                  <c:v>206</c:v>
                </c:pt>
                <c:pt idx="10">
                  <c:v>168</c:v>
                </c:pt>
                <c:pt idx="11">
                  <c:v>208</c:v>
                </c:pt>
                <c:pt idx="12">
                  <c:v>300</c:v>
                </c:pt>
                <c:pt idx="13">
                  <c:v>280</c:v>
                </c:pt>
                <c:pt idx="14">
                  <c:v>290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FAS</c:v>
                </c:pt>
              </c:strCache>
            </c:strRef>
          </c:tx>
          <c:spPr>
            <a:solidFill>
              <a:srgbClr val="FFFF00"/>
            </a:solidFill>
            <a:ln w="50800">
              <a:solidFill>
                <a:srgbClr val="FFFF00"/>
              </a:solidFill>
            </a:ln>
          </c:spPr>
          <c:dPt>
            <c:idx val="0"/>
          </c:dPt>
          <c:dPt>
            <c:idx val="1"/>
          </c:dPt>
          <c:dPt>
            <c:idx val="2"/>
          </c:dPt>
          <c:dPt>
            <c:idx val="3"/>
          </c:dPt>
          <c:dPt>
            <c:idx val="4"/>
          </c:dPt>
          <c:dPt>
            <c:idx val="5"/>
          </c:dPt>
          <c:dPt>
            <c:idx val="6"/>
          </c:dPt>
          <c:dLbls>
            <c:txPr>
              <a:bodyPr/>
              <a:lstStyle/>
              <a:p>
                <a:pPr>
                  <a:defRPr sz="1160" b="1" i="0" baseline="0">
                    <a:solidFill>
                      <a:srgbClr val="00B0F0"/>
                    </a:solidFill>
                    <a:latin typeface="Arial Black" pitchFamily="34" charset="0"/>
                  </a:defRPr>
                </a:pPr>
                <a:endParaRPr lang="es-AR"/>
              </a:p>
            </c:txPr>
            <c:showVal val="1"/>
          </c:dLbls>
          <c:cat>
            <c:strRef>
              <c:f>Hoja1!$A$2:$A$16</c:f>
              <c:strCache>
                <c:ptCount val="15"/>
                <c:pt idx="0">
                  <c:v>1991/96</c:v>
                </c:pt>
                <c:pt idx="1">
                  <c:v>1996/01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2013</c:v>
                </c:pt>
              </c:strCache>
            </c:strRef>
          </c:cat>
          <c:val>
            <c:numRef>
              <c:f>Hoja1!$C$2:$C$16</c:f>
              <c:numCache>
                <c:formatCode>General</c:formatCode>
                <c:ptCount val="15"/>
                <c:pt idx="0">
                  <c:v>103</c:v>
                </c:pt>
                <c:pt idx="1">
                  <c:v>106</c:v>
                </c:pt>
                <c:pt idx="2">
                  <c:v>84</c:v>
                </c:pt>
                <c:pt idx="3">
                  <c:v>79</c:v>
                </c:pt>
                <c:pt idx="4">
                  <c:v>80</c:v>
                </c:pt>
                <c:pt idx="5">
                  <c:v>82</c:v>
                </c:pt>
                <c:pt idx="6">
                  <c:v>69</c:v>
                </c:pt>
                <c:pt idx="7">
                  <c:v>94</c:v>
                </c:pt>
                <c:pt idx="8">
                  <c:v>120</c:v>
                </c:pt>
                <c:pt idx="9">
                  <c:v>143</c:v>
                </c:pt>
                <c:pt idx="10">
                  <c:v>114</c:v>
                </c:pt>
                <c:pt idx="11">
                  <c:v>139</c:v>
                </c:pt>
                <c:pt idx="12">
                  <c:v>175</c:v>
                </c:pt>
                <c:pt idx="13">
                  <c:v>165</c:v>
                </c:pt>
                <c:pt idx="14">
                  <c:v>200</c:v>
                </c:pt>
              </c:numCache>
            </c:numRef>
          </c:val>
        </c:ser>
        <c:dLbls/>
        <c:axId val="82986880"/>
        <c:axId val="82988416"/>
      </c:barChart>
      <c:catAx>
        <c:axId val="8298688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999" baseline="0">
                <a:solidFill>
                  <a:srgbClr val="FFFF00"/>
                </a:solidFill>
                <a:latin typeface="Arial" pitchFamily="34" charset="0"/>
              </a:defRPr>
            </a:pPr>
            <a:endParaRPr lang="es-AR"/>
          </a:p>
        </c:txPr>
        <c:crossAx val="82988416"/>
        <c:crosses val="autoZero"/>
        <c:auto val="1"/>
        <c:lblAlgn val="ctr"/>
        <c:lblOffset val="100"/>
      </c:catAx>
      <c:valAx>
        <c:axId val="8298841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 i="0" baseline="0">
                <a:solidFill>
                  <a:srgbClr val="FFFF00"/>
                </a:solidFill>
                <a:latin typeface="Arial" pitchFamily="34" charset="0"/>
              </a:defRPr>
            </a:pPr>
            <a:endParaRPr lang="es-AR"/>
          </a:p>
        </c:txPr>
        <c:crossAx val="82986880"/>
        <c:crosses val="autoZero"/>
        <c:crossBetween val="between"/>
      </c:valAx>
      <c:spPr>
        <a:noFill/>
        <a:ln w="25392">
          <a:noFill/>
        </a:ln>
      </c:spPr>
    </c:plotArea>
    <c:legend>
      <c:legendPos val="t"/>
      <c:layout>
        <c:manualLayout>
          <c:xMode val="edge"/>
          <c:yMode val="edge"/>
          <c:x val="0.1236004445766347"/>
          <c:y val="0.22542498338910391"/>
          <c:w val="0.18199735967397723"/>
          <c:h val="5.0987784602526086E-2"/>
        </c:manualLayout>
      </c:layout>
      <c:txPr>
        <a:bodyPr/>
        <a:lstStyle/>
        <a:p>
          <a:pPr>
            <a:defRPr b="1" i="0" baseline="0">
              <a:solidFill>
                <a:srgbClr val="FFFF00"/>
              </a:solidFill>
              <a:latin typeface="Arial" pitchFamily="34" charset="0"/>
            </a:defRPr>
          </a:pPr>
          <a:endParaRPr lang="es-AR"/>
        </a:p>
      </c:txPr>
    </c:legend>
    <c:plotVisOnly val="1"/>
    <c:dispBlanksAs val="gap"/>
  </c:chart>
  <c:txPr>
    <a:bodyPr/>
    <a:lstStyle/>
    <a:p>
      <a:pPr>
        <a:defRPr sz="1741"/>
      </a:pPr>
      <a:endParaRPr lang="es-A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plotArea>
      <c:layout>
        <c:manualLayout>
          <c:layoutTarget val="inner"/>
          <c:xMode val="edge"/>
          <c:yMode val="edge"/>
          <c:x val="7.8495406824149599E-2"/>
          <c:y val="4.3804940576470795E-2"/>
          <c:w val="0.90622681539809435"/>
          <c:h val="0.8505052270639557"/>
        </c:manualLayout>
      </c:layout>
      <c:bar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FOB</c:v>
                </c:pt>
              </c:strCache>
            </c:strRef>
          </c:tx>
          <c:spPr>
            <a:solidFill>
              <a:srgbClr val="FF0000"/>
            </a:solidFill>
            <a:ln w="86236">
              <a:solidFill>
                <a:srgbClr val="FF0000"/>
              </a:solidFill>
            </a:ln>
          </c:spPr>
          <c:dLbls>
            <c:txPr>
              <a:bodyPr/>
              <a:lstStyle/>
              <a:p>
                <a:pPr>
                  <a:defRPr sz="1081" b="1" i="0" baseline="0">
                    <a:solidFill>
                      <a:srgbClr val="FFFF00"/>
                    </a:solidFill>
                    <a:latin typeface="Arial" pitchFamily="34" charset="0"/>
                  </a:defRPr>
                </a:pPr>
                <a:endParaRPr lang="es-AR"/>
              </a:p>
            </c:txPr>
            <c:showVal val="1"/>
          </c:dLbls>
          <c:cat>
            <c:strRef>
              <c:f>Hoja1!$A$2:$A$16</c:f>
              <c:strCache>
                <c:ptCount val="15"/>
                <c:pt idx="0">
                  <c:v>1991/96</c:v>
                </c:pt>
                <c:pt idx="1">
                  <c:v>1996/01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2012 (2)</c:v>
                </c:pt>
              </c:strCache>
            </c:strRef>
          </c:cat>
          <c:val>
            <c:numRef>
              <c:f>Hoja1!$B$2:$B$16</c:f>
              <c:numCache>
                <c:formatCode>General</c:formatCode>
                <c:ptCount val="15"/>
                <c:pt idx="0">
                  <c:v>133</c:v>
                </c:pt>
                <c:pt idx="1">
                  <c:v>146</c:v>
                </c:pt>
                <c:pt idx="2">
                  <c:v>122</c:v>
                </c:pt>
                <c:pt idx="3">
                  <c:v>145</c:v>
                </c:pt>
                <c:pt idx="4">
                  <c:v>157</c:v>
                </c:pt>
                <c:pt idx="5">
                  <c:v>142</c:v>
                </c:pt>
                <c:pt idx="6">
                  <c:v>134</c:v>
                </c:pt>
                <c:pt idx="7">
                  <c:v>235</c:v>
                </c:pt>
                <c:pt idx="8">
                  <c:v>189</c:v>
                </c:pt>
                <c:pt idx="9">
                  <c:v>300</c:v>
                </c:pt>
                <c:pt idx="10">
                  <c:v>260</c:v>
                </c:pt>
                <c:pt idx="11">
                  <c:v>265</c:v>
                </c:pt>
                <c:pt idx="12">
                  <c:v>330</c:v>
                </c:pt>
                <c:pt idx="13">
                  <c:v>275</c:v>
                </c:pt>
                <c:pt idx="14">
                  <c:v>320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FAS</c:v>
                </c:pt>
              </c:strCache>
            </c:strRef>
          </c:tx>
          <c:spPr>
            <a:solidFill>
              <a:srgbClr val="FFFF00"/>
            </a:solidFill>
            <a:ln w="86236">
              <a:solidFill>
                <a:srgbClr val="FFFF00"/>
              </a:solidFill>
            </a:ln>
          </c:spPr>
          <c:dPt>
            <c:idx val="0"/>
          </c:dPt>
          <c:dPt>
            <c:idx val="1"/>
          </c:dPt>
          <c:dPt>
            <c:idx val="2"/>
          </c:dPt>
          <c:dPt>
            <c:idx val="3"/>
          </c:dPt>
          <c:dPt>
            <c:idx val="4"/>
          </c:dPt>
          <c:dPt>
            <c:idx val="5"/>
          </c:dPt>
          <c:dPt>
            <c:idx val="6"/>
          </c:dPt>
          <c:dLbls>
            <c:txPr>
              <a:bodyPr/>
              <a:lstStyle/>
              <a:p>
                <a:pPr>
                  <a:defRPr sz="1150" b="1" i="0" baseline="0">
                    <a:solidFill>
                      <a:srgbClr val="FFFFFF"/>
                    </a:solidFill>
                    <a:latin typeface="Arial" pitchFamily="34" charset="0"/>
                  </a:defRPr>
                </a:pPr>
                <a:endParaRPr lang="es-AR"/>
              </a:p>
            </c:txPr>
            <c:showVal val="1"/>
          </c:dLbls>
          <c:cat>
            <c:strRef>
              <c:f>Hoja1!$A$2:$A$16</c:f>
              <c:strCache>
                <c:ptCount val="15"/>
                <c:pt idx="0">
                  <c:v>1991/96</c:v>
                </c:pt>
                <c:pt idx="1">
                  <c:v>1996/01</c:v>
                </c:pt>
                <c:pt idx="2">
                  <c:v>2001</c:v>
                </c:pt>
                <c:pt idx="3">
                  <c:v>2002</c:v>
                </c:pt>
                <c:pt idx="4">
                  <c:v>2003</c:v>
                </c:pt>
                <c:pt idx="5">
                  <c:v>2004</c:v>
                </c:pt>
                <c:pt idx="6">
                  <c:v>2005</c:v>
                </c:pt>
                <c:pt idx="7">
                  <c:v>2006</c:v>
                </c:pt>
                <c:pt idx="8">
                  <c:v>2007</c:v>
                </c:pt>
                <c:pt idx="9">
                  <c:v>2008</c:v>
                </c:pt>
                <c:pt idx="10">
                  <c:v>2009</c:v>
                </c:pt>
                <c:pt idx="11">
                  <c:v>2010</c:v>
                </c:pt>
                <c:pt idx="12">
                  <c:v>2011</c:v>
                </c:pt>
                <c:pt idx="13">
                  <c:v>2012</c:v>
                </c:pt>
                <c:pt idx="14">
                  <c:v>2012 (2)</c:v>
                </c:pt>
              </c:strCache>
            </c:strRef>
          </c:cat>
          <c:val>
            <c:numRef>
              <c:f>Hoja1!$C$2:$C$16</c:f>
              <c:numCache>
                <c:formatCode>General</c:formatCode>
                <c:ptCount val="15"/>
                <c:pt idx="0">
                  <c:v>120</c:v>
                </c:pt>
                <c:pt idx="1">
                  <c:v>132</c:v>
                </c:pt>
                <c:pt idx="2">
                  <c:v>114</c:v>
                </c:pt>
                <c:pt idx="3">
                  <c:v>116</c:v>
                </c:pt>
                <c:pt idx="4">
                  <c:v>125</c:v>
                </c:pt>
                <c:pt idx="5">
                  <c:v>109</c:v>
                </c:pt>
                <c:pt idx="6">
                  <c:v>102</c:v>
                </c:pt>
                <c:pt idx="7">
                  <c:v>110</c:v>
                </c:pt>
                <c:pt idx="8">
                  <c:v>145</c:v>
                </c:pt>
                <c:pt idx="9">
                  <c:v>178</c:v>
                </c:pt>
                <c:pt idx="10">
                  <c:v>142</c:v>
                </c:pt>
                <c:pt idx="11">
                  <c:v>167</c:v>
                </c:pt>
                <c:pt idx="12">
                  <c:v>170</c:v>
                </c:pt>
                <c:pt idx="13">
                  <c:v>145</c:v>
                </c:pt>
                <c:pt idx="14">
                  <c:v>245</c:v>
                </c:pt>
              </c:numCache>
            </c:numRef>
          </c:val>
        </c:ser>
        <c:dLbls/>
        <c:axId val="84398848"/>
        <c:axId val="84400384"/>
      </c:barChart>
      <c:catAx>
        <c:axId val="8439884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987" baseline="0">
                <a:solidFill>
                  <a:srgbClr val="FFFF00"/>
                </a:solidFill>
                <a:latin typeface="Arial" pitchFamily="34" charset="0"/>
              </a:defRPr>
            </a:pPr>
            <a:endParaRPr lang="es-AR"/>
          </a:p>
        </c:txPr>
        <c:crossAx val="84400384"/>
        <c:crosses val="autoZero"/>
        <c:auto val="1"/>
        <c:lblAlgn val="ctr"/>
        <c:lblOffset val="100"/>
      </c:catAx>
      <c:valAx>
        <c:axId val="8440038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 i="0" baseline="0">
                <a:solidFill>
                  <a:srgbClr val="FFFF00"/>
                </a:solidFill>
                <a:latin typeface="Arial" pitchFamily="34" charset="0"/>
              </a:defRPr>
            </a:pPr>
            <a:endParaRPr lang="es-AR"/>
          </a:p>
        </c:txPr>
        <c:crossAx val="84398848"/>
        <c:crosses val="autoZero"/>
        <c:crossBetween val="between"/>
      </c:valAx>
      <c:spPr>
        <a:noFill/>
        <a:ln w="25396">
          <a:noFill/>
        </a:ln>
      </c:spPr>
    </c:plotArea>
    <c:legend>
      <c:legendPos val="t"/>
      <c:layout>
        <c:manualLayout>
          <c:xMode val="edge"/>
          <c:yMode val="edge"/>
          <c:x val="8.9555887011920868E-2"/>
          <c:y val="4.5260967379077623E-2"/>
          <c:w val="0.18109022165180894"/>
          <c:h val="5.0794150731158623E-2"/>
        </c:manualLayout>
      </c:layout>
      <c:txPr>
        <a:bodyPr/>
        <a:lstStyle/>
        <a:p>
          <a:pPr>
            <a:defRPr b="1" i="0" baseline="0">
              <a:solidFill>
                <a:srgbClr val="FFFF00"/>
              </a:solidFill>
              <a:latin typeface="Arial" pitchFamily="34" charset="0"/>
            </a:defRPr>
          </a:pPr>
          <a:endParaRPr lang="es-AR"/>
        </a:p>
      </c:txPr>
    </c:legend>
    <c:plotVisOnly val="1"/>
    <c:dispBlanksAs val="gap"/>
  </c:chart>
  <c:txPr>
    <a:bodyPr/>
    <a:lstStyle/>
    <a:p>
      <a:pPr>
        <a:defRPr sz="1744"/>
      </a:pPr>
      <a:endParaRPr lang="es-AR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autoTitleDeleted val="1"/>
    <c:plotArea>
      <c:layout>
        <c:manualLayout>
          <c:layoutTarget val="inner"/>
          <c:xMode val="edge"/>
          <c:yMode val="edge"/>
          <c:x val="8.2690221414630852E-2"/>
          <c:y val="3.3285666877847196E-2"/>
          <c:w val="0.91730981256899091"/>
          <c:h val="0.88502850936735356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U$S/TN.</c:v>
                </c:pt>
              </c:strCache>
            </c:strRef>
          </c:tx>
          <c:spPr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path path="rect">
                <a:fillToRect l="100000" t="100000"/>
              </a:path>
              <a:tileRect r="-100000" b="-100000"/>
            </a:gradFill>
            <a:ln w="40484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114300" prst="artDeco"/>
              <a:bevelB w="114300" prst="artDeco"/>
            </a:sp3d>
          </c:spPr>
          <c:dPt>
            <c:idx val="0"/>
            <c:spPr>
              <a:solidFill>
                <a:srgbClr val="FF0000"/>
              </a:solidFill>
              <a:ln w="83171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114300" prst="artDeco"/>
                <a:bevelB w="114300" prst="artDeco"/>
              </a:sp3d>
            </c:spPr>
          </c:dPt>
          <c:dPt>
            <c:idx val="1"/>
            <c:spPr>
              <a:solidFill>
                <a:srgbClr val="008000"/>
              </a:solidFill>
              <a:ln w="89121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114300" prst="artDeco"/>
                <a:bevelB w="114300" prst="artDeco"/>
              </a:sp3d>
            </c:spPr>
          </c:dPt>
          <c:dPt>
            <c:idx val="2"/>
            <c:spPr>
              <a:solidFill>
                <a:srgbClr val="00B0F0"/>
              </a:solidFill>
              <a:ln w="86149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114300" prst="artDeco"/>
                <a:bevelB w="114300" prst="artDeco"/>
              </a:sp3d>
            </c:spPr>
          </c:dPt>
          <c:dPt>
            <c:idx val="3"/>
            <c:spPr>
              <a:solidFill>
                <a:srgbClr val="FFFF00"/>
              </a:solidFill>
              <a:ln w="89121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114300" prst="artDeco"/>
                <a:bevelB w="114300" prst="artDeco"/>
              </a:sp3d>
            </c:spPr>
          </c:dPt>
          <c:dLbls>
            <c:spPr>
              <a:solidFill>
                <a:srgbClr val="FFFFFF"/>
              </a:solidFill>
              <a:ln w="27010">
                <a:noFill/>
              </a:ln>
            </c:spPr>
            <c:txPr>
              <a:bodyPr/>
              <a:lstStyle/>
              <a:p>
                <a:pPr>
                  <a:defRPr sz="1380" b="1" i="0" u="none" strike="noStrike" baseline="0">
                    <a:solidFill>
                      <a:srgbClr val="000080"/>
                    </a:solidFill>
                    <a:latin typeface="Arial"/>
                    <a:ea typeface="Arial"/>
                    <a:cs typeface="Arial"/>
                  </a:defRPr>
                </a:pPr>
                <a:endParaRPr lang="es-AR"/>
              </a:p>
            </c:txPr>
            <c:dLblPos val="ctr"/>
            <c:showVal val="1"/>
          </c:dLbls>
          <c:cat>
            <c:strRef>
              <c:f>Sheet1!$B$1:$E$1</c:f>
              <c:strCache>
                <c:ptCount val="4"/>
                <c:pt idx="0">
                  <c:v>EE.UU</c:v>
                </c:pt>
                <c:pt idx="1">
                  <c:v>BRASIL</c:v>
                </c:pt>
                <c:pt idx="2">
                  <c:v>URUGUAY</c:v>
                </c:pt>
                <c:pt idx="3">
                  <c:v>ARGENTINA</c:v>
                </c:pt>
              </c:strCache>
            </c:strRef>
          </c:cat>
          <c:val>
            <c:numRef>
              <c:f>Sheet1!$B$2:$E$2</c:f>
              <c:numCache>
                <c:formatCode>#,##0</c:formatCode>
                <c:ptCount val="4"/>
                <c:pt idx="0">
                  <c:v>330</c:v>
                </c:pt>
                <c:pt idx="1">
                  <c:v>315</c:v>
                </c:pt>
                <c:pt idx="2">
                  <c:v>300</c:v>
                </c:pt>
                <c:pt idx="3">
                  <c:v>225</c:v>
                </c:pt>
              </c:numCache>
            </c:numRef>
          </c:val>
        </c:ser>
        <c:dLbls/>
        <c:gapWidth val="90"/>
        <c:axId val="84463616"/>
        <c:axId val="84465152"/>
      </c:barChart>
      <c:catAx>
        <c:axId val="84463616"/>
        <c:scaling>
          <c:orientation val="minMax"/>
        </c:scaling>
        <c:axPos val="b"/>
        <c:numFmt formatCode="mmm\-yy" sourceLinked="1"/>
        <c:tickLblPos val="nextTo"/>
        <c:spPr>
          <a:ln w="10164">
            <a:noFill/>
          </a:ln>
        </c:spPr>
        <c:txPr>
          <a:bodyPr rot="0" vert="horz"/>
          <a:lstStyle/>
          <a:p>
            <a:pPr>
              <a:defRPr sz="995" b="1" i="0" u="none" strike="noStrike" baseline="0">
                <a:solidFill>
                  <a:srgbClr val="FFFF00"/>
                </a:solidFill>
                <a:latin typeface="Arial"/>
                <a:ea typeface="Arial"/>
                <a:cs typeface="Arial"/>
              </a:defRPr>
            </a:pPr>
            <a:endParaRPr lang="es-AR"/>
          </a:p>
        </c:txPr>
        <c:crossAx val="84465152"/>
        <c:crosses val="autoZero"/>
        <c:auto val="1"/>
        <c:lblAlgn val="ctr"/>
        <c:lblOffset val="100"/>
        <c:tickLblSkip val="1"/>
        <c:tickMarkSkip val="1"/>
      </c:catAx>
      <c:valAx>
        <c:axId val="84465152"/>
        <c:scaling>
          <c:orientation val="minMax"/>
        </c:scaling>
        <c:axPos val="l"/>
        <c:numFmt formatCode="#,##0" sourceLinked="1"/>
        <c:minorTickMark val="out"/>
        <c:tickLblPos val="nextTo"/>
        <c:spPr>
          <a:ln w="13463">
            <a:solidFill>
              <a:srgbClr val="FFFFFF"/>
            </a:solidFill>
            <a:prstDash val="solid"/>
          </a:ln>
        </c:spPr>
        <c:txPr>
          <a:bodyPr rot="0" vert="horz"/>
          <a:lstStyle/>
          <a:p>
            <a:pPr>
              <a:defRPr sz="1135" b="1" i="0" u="none" strike="noStrike" baseline="0">
                <a:solidFill>
                  <a:srgbClr val="FFFF00"/>
                </a:solidFill>
                <a:latin typeface="Arial"/>
                <a:ea typeface="Arial"/>
                <a:cs typeface="Arial"/>
              </a:defRPr>
            </a:pPr>
            <a:endParaRPr lang="es-AR"/>
          </a:p>
        </c:txPr>
        <c:crossAx val="84463616"/>
        <c:crosses val="autoZero"/>
        <c:crossBetween val="between"/>
      </c:valAx>
      <c:spPr>
        <a:noFill/>
        <a:ln w="25402"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068" b="0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es-AR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autoTitleDeleted val="1"/>
    <c:plotArea>
      <c:layout>
        <c:manualLayout>
          <c:layoutTarget val="inner"/>
          <c:xMode val="edge"/>
          <c:yMode val="edge"/>
          <c:x val="8.2690221414630852E-2"/>
          <c:y val="3.3285666877847196E-2"/>
          <c:w val="0.91730981256898991"/>
          <c:h val="0.88502850936735356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U$S/TN.</c:v>
                </c:pt>
              </c:strCache>
            </c:strRef>
          </c:tx>
          <c:spPr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path path="rect">
                <a:fillToRect l="100000" t="100000"/>
              </a:path>
              <a:tileRect r="-100000" b="-100000"/>
            </a:gradFill>
            <a:ln w="40385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114300" prst="artDeco"/>
              <a:bevelB w="114300" prst="artDeco"/>
            </a:sp3d>
          </c:spPr>
          <c:dPt>
            <c:idx val="0"/>
            <c:spPr>
              <a:solidFill>
                <a:srgbClr val="FF0000"/>
              </a:solidFill>
              <a:ln w="82971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114300" prst="artDeco"/>
                <a:bevelB w="114300" prst="artDeco"/>
              </a:sp3d>
            </c:spPr>
          </c:dPt>
          <c:dPt>
            <c:idx val="1"/>
            <c:spPr>
              <a:solidFill>
                <a:srgbClr val="008000"/>
              </a:solidFill>
              <a:ln w="88895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114300" prst="artDeco"/>
                <a:bevelB w="114300" prst="artDeco"/>
              </a:sp3d>
            </c:spPr>
          </c:dPt>
          <c:dPt>
            <c:idx val="2"/>
            <c:spPr>
              <a:solidFill>
                <a:srgbClr val="00B0F0"/>
              </a:solidFill>
              <a:ln w="85934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114300" prst="artDeco"/>
                <a:bevelB w="114300" prst="artDeco"/>
              </a:sp3d>
            </c:spPr>
          </c:dPt>
          <c:dPt>
            <c:idx val="3"/>
            <c:spPr>
              <a:solidFill>
                <a:srgbClr val="FFFF00"/>
              </a:solidFill>
              <a:ln w="88895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114300" prst="artDeco"/>
                <a:bevelB w="114300" prst="artDeco"/>
              </a:sp3d>
            </c:spPr>
          </c:dPt>
          <c:dLbls>
            <c:spPr>
              <a:solidFill>
                <a:srgbClr val="FFFFFF"/>
              </a:solidFill>
              <a:ln w="26943">
                <a:noFill/>
              </a:ln>
            </c:spPr>
            <c:txPr>
              <a:bodyPr/>
              <a:lstStyle/>
              <a:p>
                <a:pPr>
                  <a:defRPr sz="1380" b="1" i="0" u="none" strike="noStrike" baseline="0">
                    <a:solidFill>
                      <a:srgbClr val="000080"/>
                    </a:solidFill>
                    <a:latin typeface="Arial"/>
                    <a:ea typeface="Arial"/>
                    <a:cs typeface="Arial"/>
                  </a:defRPr>
                </a:pPr>
                <a:endParaRPr lang="es-AR"/>
              </a:p>
            </c:txPr>
            <c:dLblPos val="ctr"/>
            <c:showVal val="1"/>
          </c:dLbls>
          <c:cat>
            <c:strRef>
              <c:f>Sheet1!$B$1:$E$1</c:f>
              <c:strCache>
                <c:ptCount val="4"/>
                <c:pt idx="0">
                  <c:v>USA</c:v>
                </c:pt>
                <c:pt idx="1">
                  <c:v>BRASIL</c:v>
                </c:pt>
                <c:pt idx="2">
                  <c:v>URUGUAY</c:v>
                </c:pt>
                <c:pt idx="3">
                  <c:v>ARGENTINA</c:v>
                </c:pt>
              </c:strCache>
            </c:strRef>
          </c:cat>
          <c:val>
            <c:numRef>
              <c:f>Sheet1!$B$2:$E$2</c:f>
              <c:numCache>
                <c:formatCode>#,##0</c:formatCode>
                <c:ptCount val="4"/>
                <c:pt idx="0">
                  <c:v>330</c:v>
                </c:pt>
                <c:pt idx="1">
                  <c:v>320</c:v>
                </c:pt>
                <c:pt idx="2">
                  <c:v>310</c:v>
                </c:pt>
                <c:pt idx="3">
                  <c:v>200</c:v>
                </c:pt>
              </c:numCache>
            </c:numRef>
          </c:val>
        </c:ser>
        <c:dLbls/>
        <c:gapWidth val="90"/>
        <c:axId val="84691584"/>
        <c:axId val="84693376"/>
      </c:barChart>
      <c:catAx>
        <c:axId val="84691584"/>
        <c:scaling>
          <c:orientation val="minMax"/>
        </c:scaling>
        <c:axPos val="b"/>
        <c:numFmt formatCode="mmm\-yy" sourceLinked="1"/>
        <c:tickLblPos val="nextTo"/>
        <c:spPr>
          <a:ln w="10134">
            <a:noFill/>
          </a:ln>
        </c:spPr>
        <c:txPr>
          <a:bodyPr rot="0" vert="horz"/>
          <a:lstStyle/>
          <a:p>
            <a:pPr>
              <a:defRPr sz="995" b="1" i="0" u="none" strike="noStrike" baseline="0">
                <a:solidFill>
                  <a:srgbClr val="FFFF00"/>
                </a:solidFill>
                <a:latin typeface="Arial"/>
                <a:ea typeface="Arial"/>
                <a:cs typeface="Arial"/>
              </a:defRPr>
            </a:pPr>
            <a:endParaRPr lang="es-AR"/>
          </a:p>
        </c:txPr>
        <c:crossAx val="84693376"/>
        <c:crosses val="autoZero"/>
        <c:auto val="1"/>
        <c:lblAlgn val="ctr"/>
        <c:lblOffset val="100"/>
        <c:tickLblSkip val="1"/>
        <c:tickMarkSkip val="1"/>
      </c:catAx>
      <c:valAx>
        <c:axId val="84693376"/>
        <c:scaling>
          <c:orientation val="minMax"/>
        </c:scaling>
        <c:axPos val="l"/>
        <c:numFmt formatCode="#,##0" sourceLinked="1"/>
        <c:minorTickMark val="out"/>
        <c:tickLblPos val="nextTo"/>
        <c:spPr>
          <a:ln w="13434">
            <a:solidFill>
              <a:srgbClr val="FFFFFF"/>
            </a:solidFill>
            <a:prstDash val="solid"/>
          </a:ln>
        </c:spPr>
        <c:txPr>
          <a:bodyPr rot="0" vert="horz"/>
          <a:lstStyle/>
          <a:p>
            <a:pPr>
              <a:defRPr sz="1135" b="1" i="0" u="none" strike="noStrike" baseline="0">
                <a:solidFill>
                  <a:srgbClr val="FFFF00"/>
                </a:solidFill>
                <a:latin typeface="Arial"/>
                <a:ea typeface="Arial"/>
                <a:cs typeface="Arial"/>
              </a:defRPr>
            </a:pPr>
            <a:endParaRPr lang="es-AR"/>
          </a:p>
        </c:txPr>
        <c:crossAx val="84691584"/>
        <c:crosses val="autoZero"/>
        <c:crossBetween val="between"/>
      </c:valAx>
      <c:spPr>
        <a:noFill/>
        <a:ln w="25404"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056" b="0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es-AR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autoTitleDeleted val="1"/>
    <c:plotArea>
      <c:layout>
        <c:manualLayout>
          <c:layoutTarget val="inner"/>
          <c:xMode val="edge"/>
          <c:yMode val="edge"/>
          <c:x val="8.2690189148246246E-2"/>
          <c:y val="5.111615278614267E-2"/>
          <c:w val="0.91730981256899036"/>
          <c:h val="0.88502850936735356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U$S/TN.</c:v>
                </c:pt>
              </c:strCache>
            </c:strRef>
          </c:tx>
          <c:spPr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path path="rect">
                <a:fillToRect l="100000" t="100000"/>
              </a:path>
              <a:tileRect r="-100000" b="-100000"/>
            </a:gradFill>
            <a:ln w="40495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114300" prst="artDeco"/>
              <a:bevelB w="114300" prst="artDeco"/>
            </a:sp3d>
          </c:spPr>
          <c:dPt>
            <c:idx val="0"/>
            <c:spPr>
              <a:solidFill>
                <a:srgbClr val="FF0000"/>
              </a:solidFill>
              <a:ln w="83193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114300" prst="artDeco"/>
                <a:bevelB w="114300" prst="artDeco"/>
              </a:sp3d>
            </c:spPr>
          </c:dPt>
          <c:dPt>
            <c:idx val="1"/>
            <c:spPr>
              <a:solidFill>
                <a:srgbClr val="008000"/>
              </a:solidFill>
              <a:ln w="89133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114300" prst="artDeco"/>
                <a:bevelB w="114300" prst="artDeco"/>
              </a:sp3d>
            </c:spPr>
          </c:dPt>
          <c:dPt>
            <c:idx val="2"/>
            <c:spPr>
              <a:solidFill>
                <a:srgbClr val="00B0F0"/>
              </a:solidFill>
              <a:ln w="86165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114300" prst="artDeco"/>
                <a:bevelB w="114300" prst="artDeco"/>
              </a:sp3d>
            </c:spPr>
          </c:dPt>
          <c:dPt>
            <c:idx val="3"/>
            <c:spPr>
              <a:solidFill>
                <a:srgbClr val="FFFF00"/>
              </a:solidFill>
              <a:ln w="89133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114300" prst="artDeco"/>
                <a:bevelB w="114300" prst="artDeco"/>
              </a:sp3d>
            </c:spPr>
          </c:dPt>
          <c:dLbls>
            <c:spPr>
              <a:solidFill>
                <a:srgbClr val="FFFFFF"/>
              </a:solidFill>
              <a:ln w="27019">
                <a:noFill/>
              </a:ln>
            </c:spPr>
            <c:txPr>
              <a:bodyPr/>
              <a:lstStyle/>
              <a:p>
                <a:pPr>
                  <a:defRPr sz="1381" b="1" i="0" u="none" strike="noStrike" baseline="0">
                    <a:solidFill>
                      <a:srgbClr val="000080"/>
                    </a:solidFill>
                    <a:latin typeface="Arial"/>
                    <a:ea typeface="Arial"/>
                    <a:cs typeface="Arial"/>
                  </a:defRPr>
                </a:pPr>
                <a:endParaRPr lang="es-AR"/>
              </a:p>
            </c:txPr>
            <c:dLblPos val="ctr"/>
            <c:showVal val="1"/>
          </c:dLbls>
          <c:cat>
            <c:strRef>
              <c:f>Sheet1!$B$1:$E$1</c:f>
              <c:strCache>
                <c:ptCount val="4"/>
                <c:pt idx="0">
                  <c:v>EE.UU</c:v>
                </c:pt>
                <c:pt idx="1">
                  <c:v>BRASIL</c:v>
                </c:pt>
                <c:pt idx="2">
                  <c:v>URUGUAY</c:v>
                </c:pt>
                <c:pt idx="3">
                  <c:v>ARGENTINA12</c:v>
                </c:pt>
              </c:strCache>
            </c:strRef>
          </c:cat>
          <c:val>
            <c:numRef>
              <c:f>Sheet1!$B$2:$E$2</c:f>
              <c:numCache>
                <c:formatCode>#,##0</c:formatCode>
                <c:ptCount val="4"/>
                <c:pt idx="0">
                  <c:v>630</c:v>
                </c:pt>
                <c:pt idx="1">
                  <c:v>640</c:v>
                </c:pt>
                <c:pt idx="2">
                  <c:v>590</c:v>
                </c:pt>
                <c:pt idx="3">
                  <c:v>415</c:v>
                </c:pt>
              </c:numCache>
            </c:numRef>
          </c:val>
        </c:ser>
        <c:dLbls/>
        <c:gapWidth val="90"/>
        <c:axId val="82671872"/>
        <c:axId val="82681856"/>
      </c:barChart>
      <c:catAx>
        <c:axId val="82671872"/>
        <c:scaling>
          <c:orientation val="minMax"/>
        </c:scaling>
        <c:axPos val="b"/>
        <c:numFmt formatCode="mmm\-yy" sourceLinked="1"/>
        <c:tickLblPos val="nextTo"/>
        <c:spPr>
          <a:ln w="10161">
            <a:noFill/>
          </a:ln>
        </c:spPr>
        <c:txPr>
          <a:bodyPr rot="0" vert="horz"/>
          <a:lstStyle/>
          <a:p>
            <a:pPr>
              <a:defRPr sz="995" b="1" i="0" u="none" strike="noStrike" baseline="0">
                <a:solidFill>
                  <a:srgbClr val="FFFF00"/>
                </a:solidFill>
                <a:latin typeface="Arial"/>
                <a:ea typeface="Arial"/>
                <a:cs typeface="Arial"/>
              </a:defRPr>
            </a:pPr>
            <a:endParaRPr lang="es-AR"/>
          </a:p>
        </c:txPr>
        <c:crossAx val="82681856"/>
        <c:crosses val="autoZero"/>
        <c:auto val="1"/>
        <c:lblAlgn val="ctr"/>
        <c:lblOffset val="100"/>
        <c:tickLblSkip val="1"/>
        <c:tickMarkSkip val="1"/>
      </c:catAx>
      <c:valAx>
        <c:axId val="82681856"/>
        <c:scaling>
          <c:orientation val="minMax"/>
        </c:scaling>
        <c:axPos val="l"/>
        <c:numFmt formatCode="#,##0" sourceLinked="1"/>
        <c:minorTickMark val="out"/>
        <c:tickLblPos val="nextTo"/>
        <c:spPr>
          <a:ln w="13470">
            <a:solidFill>
              <a:srgbClr val="FFFFFF"/>
            </a:solidFill>
            <a:prstDash val="solid"/>
          </a:ln>
        </c:spPr>
        <c:txPr>
          <a:bodyPr rot="0" vert="horz"/>
          <a:lstStyle/>
          <a:p>
            <a:pPr>
              <a:defRPr sz="1135" b="1" i="0" u="none" strike="noStrike" baseline="0">
                <a:solidFill>
                  <a:srgbClr val="FFFF00"/>
                </a:solidFill>
                <a:latin typeface="Arial"/>
                <a:ea typeface="Arial"/>
                <a:cs typeface="Arial"/>
              </a:defRPr>
            </a:pPr>
            <a:endParaRPr lang="es-AR"/>
          </a:p>
        </c:txPr>
        <c:crossAx val="82671872"/>
        <c:crosses val="autoZero"/>
        <c:crossBetween val="between"/>
      </c:valAx>
      <c:spPr>
        <a:noFill/>
        <a:ln w="25409"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066" b="0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es-AR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autoTitleDeleted val="1"/>
    <c:plotArea>
      <c:layout>
        <c:manualLayout>
          <c:layoutTarget val="inner"/>
          <c:xMode val="edge"/>
          <c:yMode val="edge"/>
          <c:x val="8.8803063551500264E-2"/>
          <c:y val="9.7272732535588796E-2"/>
          <c:w val="0.8154368863684367"/>
          <c:h val="0.66914458727098769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En millones de $</c:v>
                </c:pt>
              </c:strCache>
            </c:strRef>
          </c:tx>
          <c:spPr>
            <a:solidFill>
              <a:srgbClr val="FFCC00"/>
            </a:solidFill>
            <a:ln w="36775">
              <a:solidFill>
                <a:srgbClr val="FFFFFF"/>
              </a:solidFill>
              <a:prstDash val="solid"/>
            </a:ln>
          </c:spPr>
          <c:dPt>
            <c:idx val="0"/>
          </c:dPt>
          <c:dPt>
            <c:idx val="1"/>
          </c:dPt>
          <c:dLbls>
            <c:spPr>
              <a:solidFill>
                <a:srgbClr val="FFFFFF"/>
              </a:solidFill>
              <a:ln w="24553">
                <a:noFill/>
              </a:ln>
            </c:spPr>
            <c:txPr>
              <a:bodyPr/>
              <a:lstStyle/>
              <a:p>
                <a:pPr>
                  <a:defRPr sz="1380" b="1" i="0" u="none" strike="noStrike" baseline="0">
                    <a:solidFill>
                      <a:srgbClr val="000080"/>
                    </a:solidFill>
                    <a:latin typeface="Arial"/>
                    <a:ea typeface="Arial"/>
                    <a:cs typeface="Arial"/>
                  </a:defRPr>
                </a:pPr>
                <a:endParaRPr lang="es-AR"/>
              </a:p>
            </c:txPr>
            <c:showVal val="1"/>
          </c:dLbls>
          <c:cat>
            <c:strRef>
              <c:f>Sheet1!$B$1:$C$1</c:f>
              <c:strCache>
                <c:ptCount val="2"/>
                <c:pt idx="0">
                  <c:v>Subsidios/compensaciones</c:v>
                </c:pt>
                <c:pt idx="1">
                  <c:v>RETENCIONES</c:v>
                </c:pt>
              </c:strCache>
            </c:strRef>
          </c:cat>
          <c:val>
            <c:numRef>
              <c:f>Sheet1!$B$2:$C$2</c:f>
              <c:numCache>
                <c:formatCode>#,##0</c:formatCode>
                <c:ptCount val="2"/>
                <c:pt idx="0">
                  <c:v>5500</c:v>
                </c:pt>
                <c:pt idx="1">
                  <c:v>60000</c:v>
                </c:pt>
              </c:numCache>
            </c:numRef>
          </c:val>
        </c:ser>
        <c:dLbls/>
        <c:gapWidth val="90"/>
        <c:axId val="92805760"/>
        <c:axId val="92807552"/>
      </c:barChart>
      <c:catAx>
        <c:axId val="92805760"/>
        <c:scaling>
          <c:orientation val="minMax"/>
        </c:scaling>
        <c:axPos val="b"/>
        <c:numFmt formatCode="General" sourceLinked="1"/>
        <c:tickLblPos val="nextTo"/>
        <c:spPr>
          <a:ln w="9233">
            <a:noFill/>
          </a:ln>
        </c:spPr>
        <c:txPr>
          <a:bodyPr rot="0" vert="horz"/>
          <a:lstStyle/>
          <a:p>
            <a:pPr>
              <a:defRPr sz="1380" b="1" i="0" u="none" strike="noStrike" baseline="0">
                <a:solidFill>
                  <a:srgbClr val="FFCC00"/>
                </a:solidFill>
                <a:latin typeface="Arial"/>
                <a:ea typeface="Arial"/>
                <a:cs typeface="Arial"/>
              </a:defRPr>
            </a:pPr>
            <a:endParaRPr lang="es-AR"/>
          </a:p>
        </c:txPr>
        <c:crossAx val="92807552"/>
        <c:crosses val="autoZero"/>
        <c:auto val="1"/>
        <c:lblAlgn val="ctr"/>
        <c:lblOffset val="100"/>
        <c:tickLblSkip val="1"/>
        <c:tickMarkSkip val="1"/>
      </c:catAx>
      <c:valAx>
        <c:axId val="92807552"/>
        <c:scaling>
          <c:orientation val="minMax"/>
          <c:max val="60000"/>
          <c:min val="0"/>
        </c:scaling>
        <c:axPos val="l"/>
        <c:numFmt formatCode="#,##0" sourceLinked="1"/>
        <c:minorTickMark val="out"/>
        <c:tickLblPos val="nextTo"/>
        <c:spPr>
          <a:ln w="12223">
            <a:solidFill>
              <a:srgbClr val="FFFFFF"/>
            </a:solidFill>
            <a:prstDash val="solid"/>
          </a:ln>
        </c:spPr>
        <c:txPr>
          <a:bodyPr rot="0" vert="horz"/>
          <a:lstStyle/>
          <a:p>
            <a:pPr>
              <a:defRPr sz="1150" b="1" i="0" u="none" strike="noStrike" baseline="0">
                <a:solidFill>
                  <a:srgbClr val="FFCC00"/>
                </a:solidFill>
                <a:latin typeface="Arial"/>
                <a:ea typeface="Arial"/>
                <a:cs typeface="Arial"/>
              </a:defRPr>
            </a:pPr>
            <a:endParaRPr lang="es-AR"/>
          </a:p>
        </c:txPr>
        <c:crossAx val="92805760"/>
        <c:crosses val="autoZero"/>
        <c:crossBetween val="between"/>
      </c:valAx>
      <c:spPr>
        <a:noFill/>
        <a:ln w="3136">
          <a:solidFill>
            <a:schemeClr val="tx1"/>
          </a:solidFill>
          <a:prstDash val="solid"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106" b="0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es-AR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autoTitleDeleted val="1"/>
    <c:plotArea>
      <c:layout/>
      <c:barChart>
        <c:barDir val="col"/>
        <c:grouping val="stacked"/>
        <c:ser>
          <c:idx val="0"/>
          <c:order val="0"/>
          <c:tx>
            <c:strRef>
              <c:f>Sheet1!$B$1</c:f>
              <c:strCache>
                <c:ptCount val="1"/>
                <c:pt idx="0">
                  <c:v>PROD.</c:v>
                </c:pt>
              </c:strCache>
            </c:strRef>
          </c:tx>
          <c:spPr>
            <a:solidFill>
              <a:srgbClr val="FFFF00"/>
            </a:solidFill>
            <a:ln w="31325">
              <a:solidFill>
                <a:srgbClr val="00B0F0"/>
              </a:solidFill>
              <a:prstDash val="solid"/>
            </a:ln>
          </c:spPr>
          <c:dPt>
            <c:idx val="0"/>
            <c:spPr>
              <a:solidFill>
                <a:srgbClr val="FFCC00"/>
              </a:solidFill>
              <a:ln w="31325">
                <a:solidFill>
                  <a:srgbClr val="00B0F0"/>
                </a:solidFill>
                <a:prstDash val="solid"/>
              </a:ln>
            </c:spPr>
          </c:dPt>
          <c:dPt>
            <c:idx val="1"/>
            <c:spPr>
              <a:solidFill>
                <a:srgbClr val="FFCC00"/>
              </a:solidFill>
              <a:ln w="31325">
                <a:solidFill>
                  <a:srgbClr val="00B0F0"/>
                </a:solidFill>
                <a:prstDash val="solid"/>
              </a:ln>
            </c:spPr>
          </c:dPt>
          <c:dPt>
            <c:idx val="2"/>
            <c:spPr>
              <a:solidFill>
                <a:srgbClr val="FFCC00"/>
              </a:solidFill>
              <a:ln w="31325">
                <a:solidFill>
                  <a:srgbClr val="00B0F0"/>
                </a:solidFill>
                <a:prstDash val="solid"/>
              </a:ln>
            </c:spPr>
          </c:dPt>
          <c:dPt>
            <c:idx val="3"/>
            <c:spPr>
              <a:solidFill>
                <a:srgbClr val="FFCC00"/>
              </a:solidFill>
              <a:ln w="31325">
                <a:solidFill>
                  <a:srgbClr val="00B0F0"/>
                </a:solidFill>
                <a:prstDash val="solid"/>
              </a:ln>
            </c:spPr>
          </c:dPt>
          <c:dPt>
            <c:idx val="4"/>
            <c:spPr>
              <a:solidFill>
                <a:srgbClr val="FFCC00"/>
              </a:solidFill>
              <a:ln w="31325">
                <a:solidFill>
                  <a:srgbClr val="00B0F0"/>
                </a:solidFill>
                <a:prstDash val="solid"/>
              </a:ln>
            </c:spPr>
          </c:dPt>
          <c:dPt>
            <c:idx val="5"/>
            <c:spPr>
              <a:solidFill>
                <a:srgbClr val="FFCC00"/>
              </a:solidFill>
              <a:ln w="31325">
                <a:solidFill>
                  <a:srgbClr val="00B0F0"/>
                </a:solidFill>
                <a:prstDash val="solid"/>
              </a:ln>
            </c:spPr>
          </c:dPt>
          <c:dPt>
            <c:idx val="6"/>
            <c:spPr>
              <a:solidFill>
                <a:srgbClr val="FFCC00"/>
              </a:solidFill>
              <a:ln w="31325">
                <a:solidFill>
                  <a:srgbClr val="00B0F0"/>
                </a:solidFill>
                <a:prstDash val="solid"/>
              </a:ln>
            </c:spPr>
          </c:dPt>
          <c:dPt>
            <c:idx val="7"/>
            <c:spPr>
              <a:solidFill>
                <a:srgbClr val="FFCC00"/>
              </a:solidFill>
              <a:ln w="31325">
                <a:solidFill>
                  <a:srgbClr val="00B0F0"/>
                </a:solidFill>
                <a:prstDash val="solid"/>
              </a:ln>
            </c:spPr>
          </c:dPt>
          <c:dPt>
            <c:idx val="8"/>
            <c:spPr>
              <a:solidFill>
                <a:srgbClr val="FFCC00"/>
              </a:solidFill>
              <a:ln w="31325">
                <a:solidFill>
                  <a:srgbClr val="00B0F0"/>
                </a:solidFill>
                <a:prstDash val="solid"/>
              </a:ln>
            </c:spPr>
          </c:dPt>
          <c:dPt>
            <c:idx val="20"/>
            <c:spPr>
              <a:solidFill>
                <a:srgbClr val="FFFFFF"/>
              </a:solidFill>
              <a:ln w="31325">
                <a:solidFill>
                  <a:srgbClr val="00B0F0"/>
                </a:solidFill>
                <a:prstDash val="solid"/>
              </a:ln>
            </c:spPr>
          </c:dPt>
          <c:dLbls>
            <c:showVal val="1"/>
          </c:dLbls>
          <c:cat>
            <c:numRef>
              <c:f>Sheet1!$A$2:$A$22</c:f>
              <c:numCache>
                <c:formatCode>General</c:formatCode>
                <c:ptCount val="21"/>
                <c:pt idx="0">
                  <c:v>93</c:v>
                </c:pt>
                <c:pt idx="1">
                  <c:v>94</c:v>
                </c:pt>
                <c:pt idx="2">
                  <c:v>95</c:v>
                </c:pt>
                <c:pt idx="3">
                  <c:v>96</c:v>
                </c:pt>
                <c:pt idx="4">
                  <c:v>97</c:v>
                </c:pt>
                <c:pt idx="5">
                  <c:v>98</c:v>
                </c:pt>
                <c:pt idx="6">
                  <c:v>99</c:v>
                </c:pt>
                <c:pt idx="7">
                  <c:v>0</c:v>
                </c:pt>
                <c:pt idx="8">
                  <c:v>1</c:v>
                </c:pt>
                <c:pt idx="9">
                  <c:v>2</c:v>
                </c:pt>
                <c:pt idx="10">
                  <c:v>3</c:v>
                </c:pt>
                <c:pt idx="11">
                  <c:v>4</c:v>
                </c:pt>
                <c:pt idx="12">
                  <c:v>5</c:v>
                </c:pt>
                <c:pt idx="13">
                  <c:v>6</c:v>
                </c:pt>
                <c:pt idx="14">
                  <c:v>7</c:v>
                </c:pt>
                <c:pt idx="15">
                  <c:v>8</c:v>
                </c:pt>
                <c:pt idx="16">
                  <c:v>9</c:v>
                </c:pt>
                <c:pt idx="17">
                  <c:v>10</c:v>
                </c:pt>
                <c:pt idx="18">
                  <c:v>11</c:v>
                </c:pt>
                <c:pt idx="19">
                  <c:v>12</c:v>
                </c:pt>
                <c:pt idx="20">
                  <c:v>13</c:v>
                </c:pt>
              </c:numCache>
            </c:numRef>
          </c:cat>
          <c:val>
            <c:numRef>
              <c:f>Sheet1!$B$2:$B$22</c:f>
              <c:numCache>
                <c:formatCode>General</c:formatCode>
                <c:ptCount val="21"/>
                <c:pt idx="0">
                  <c:v>40</c:v>
                </c:pt>
                <c:pt idx="1">
                  <c:v>44</c:v>
                </c:pt>
                <c:pt idx="2">
                  <c:v>43</c:v>
                </c:pt>
                <c:pt idx="3">
                  <c:v>52</c:v>
                </c:pt>
                <c:pt idx="4">
                  <c:v>54</c:v>
                </c:pt>
                <c:pt idx="5">
                  <c:v>66</c:v>
                </c:pt>
                <c:pt idx="6">
                  <c:v>60</c:v>
                </c:pt>
                <c:pt idx="7">
                  <c:v>65</c:v>
                </c:pt>
                <c:pt idx="8">
                  <c:v>66</c:v>
                </c:pt>
                <c:pt idx="9">
                  <c:v>61</c:v>
                </c:pt>
                <c:pt idx="10">
                  <c:v>54</c:v>
                </c:pt>
                <c:pt idx="11">
                  <c:v>54</c:v>
                </c:pt>
                <c:pt idx="12">
                  <c:v>65</c:v>
                </c:pt>
                <c:pt idx="13">
                  <c:v>59</c:v>
                </c:pt>
                <c:pt idx="14">
                  <c:v>66</c:v>
                </c:pt>
                <c:pt idx="15">
                  <c:v>65</c:v>
                </c:pt>
                <c:pt idx="16">
                  <c:v>46</c:v>
                </c:pt>
                <c:pt idx="17">
                  <c:v>65</c:v>
                </c:pt>
                <c:pt idx="18">
                  <c:v>74</c:v>
                </c:pt>
                <c:pt idx="19">
                  <c:v>65</c:v>
                </c:pt>
                <c:pt idx="20">
                  <c:v>79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RET.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bg1"/>
              </a:solidFill>
            </a:ln>
          </c:spPr>
          <c:dLbls>
            <c:showVal val="1"/>
          </c:dLbls>
          <c:cat>
            <c:numRef>
              <c:f>Sheet1!$A$2:$A$22</c:f>
              <c:numCache>
                <c:formatCode>General</c:formatCode>
                <c:ptCount val="21"/>
                <c:pt idx="0">
                  <c:v>93</c:v>
                </c:pt>
                <c:pt idx="1">
                  <c:v>94</c:v>
                </c:pt>
                <c:pt idx="2">
                  <c:v>95</c:v>
                </c:pt>
                <c:pt idx="3">
                  <c:v>96</c:v>
                </c:pt>
                <c:pt idx="4">
                  <c:v>97</c:v>
                </c:pt>
                <c:pt idx="5">
                  <c:v>98</c:v>
                </c:pt>
                <c:pt idx="6">
                  <c:v>99</c:v>
                </c:pt>
                <c:pt idx="7">
                  <c:v>0</c:v>
                </c:pt>
                <c:pt idx="8">
                  <c:v>1</c:v>
                </c:pt>
                <c:pt idx="9">
                  <c:v>2</c:v>
                </c:pt>
                <c:pt idx="10">
                  <c:v>3</c:v>
                </c:pt>
                <c:pt idx="11">
                  <c:v>4</c:v>
                </c:pt>
                <c:pt idx="12">
                  <c:v>5</c:v>
                </c:pt>
                <c:pt idx="13">
                  <c:v>6</c:v>
                </c:pt>
                <c:pt idx="14">
                  <c:v>7</c:v>
                </c:pt>
                <c:pt idx="15">
                  <c:v>8</c:v>
                </c:pt>
                <c:pt idx="16">
                  <c:v>9</c:v>
                </c:pt>
                <c:pt idx="17">
                  <c:v>10</c:v>
                </c:pt>
                <c:pt idx="18">
                  <c:v>11</c:v>
                </c:pt>
                <c:pt idx="19">
                  <c:v>12</c:v>
                </c:pt>
                <c:pt idx="20">
                  <c:v>13</c:v>
                </c:pt>
              </c:numCache>
            </c:numRef>
          </c:cat>
          <c:val>
            <c:numRef>
              <c:f>Sheet1!$C$2:$C$22</c:f>
              <c:numCache>
                <c:formatCode>General</c:formatCode>
                <c:ptCount val="21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2</c:v>
                </c:pt>
                <c:pt idx="5">
                  <c:v>2</c:v>
                </c:pt>
                <c:pt idx="6">
                  <c:v>2</c:v>
                </c:pt>
                <c:pt idx="7">
                  <c:v>2</c:v>
                </c:pt>
                <c:pt idx="8">
                  <c:v>2</c:v>
                </c:pt>
                <c:pt idx="9">
                  <c:v>9</c:v>
                </c:pt>
                <c:pt idx="10">
                  <c:v>16</c:v>
                </c:pt>
                <c:pt idx="11">
                  <c:v>16</c:v>
                </c:pt>
                <c:pt idx="12">
                  <c:v>20</c:v>
                </c:pt>
                <c:pt idx="13">
                  <c:v>19</c:v>
                </c:pt>
                <c:pt idx="14">
                  <c:v>29</c:v>
                </c:pt>
                <c:pt idx="15">
                  <c:v>29</c:v>
                </c:pt>
                <c:pt idx="16">
                  <c:v>19</c:v>
                </c:pt>
                <c:pt idx="17">
                  <c:v>29</c:v>
                </c:pt>
                <c:pt idx="18">
                  <c:v>29</c:v>
                </c:pt>
                <c:pt idx="19">
                  <c:v>25</c:v>
                </c:pt>
                <c:pt idx="20">
                  <c:v>31</c:v>
                </c:pt>
              </c:numCache>
            </c:numRef>
          </c:val>
        </c:ser>
        <c:dLbls/>
        <c:gapWidth val="55"/>
        <c:overlap val="100"/>
        <c:axId val="92920064"/>
        <c:axId val="92934144"/>
      </c:barChart>
      <c:catAx>
        <c:axId val="92920064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baseline="0">
                <a:solidFill>
                  <a:schemeClr val="bg1"/>
                </a:solidFill>
                <a:latin typeface="Arial" pitchFamily="34" charset="0"/>
              </a:defRPr>
            </a:pPr>
            <a:endParaRPr lang="es-AR"/>
          </a:p>
        </c:txPr>
        <c:crossAx val="92934144"/>
        <c:crosses val="autoZero"/>
        <c:auto val="1"/>
        <c:lblAlgn val="ctr"/>
        <c:lblOffset val="100"/>
      </c:catAx>
      <c:valAx>
        <c:axId val="92934144"/>
        <c:scaling>
          <c:orientation val="minMax"/>
          <c:max val="120"/>
          <c:min val="0"/>
        </c:scaling>
        <c:axPos val="l"/>
        <c:majorGridlines>
          <c:spPr>
            <a:ln w="10461">
              <a:solidFill>
                <a:srgbClr val="00FFFF"/>
              </a:solidFill>
              <a:prstDash val="solid"/>
            </a:ln>
          </c:spPr>
        </c:majorGridlines>
        <c:numFmt formatCode="General" sourceLinked="1"/>
        <c:majorTickMark val="none"/>
        <c:tickLblPos val="nextTo"/>
        <c:spPr>
          <a:ln w="10461">
            <a:solidFill>
              <a:srgbClr val="00FFFF"/>
            </a:solidFill>
            <a:prstDash val="solid"/>
          </a:ln>
        </c:spPr>
        <c:txPr>
          <a:bodyPr rot="0" vert="horz"/>
          <a:lstStyle/>
          <a:p>
            <a:pPr>
              <a:defRPr sz="1130" b="1" i="0" u="none" strike="noStrike" baseline="0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pPr>
            <a:endParaRPr lang="es-AR"/>
          </a:p>
        </c:txPr>
        <c:crossAx val="92920064"/>
        <c:crosses val="autoZero"/>
        <c:crossBetween val="between"/>
      </c:valAx>
      <c:spPr>
        <a:noFill/>
        <a:ln w="25389">
          <a:noFill/>
        </a:ln>
      </c:spPr>
    </c:plotArea>
    <c:legend>
      <c:legendPos val="t"/>
      <c:layout>
        <c:manualLayout>
          <c:xMode val="edge"/>
          <c:yMode val="edge"/>
          <c:x val="0.37857195843098462"/>
          <c:y val="0.12193994449464308"/>
          <c:w val="0.27226761537034849"/>
          <c:h val="4.6882127253594079E-2"/>
        </c:manualLayout>
      </c:layout>
      <c:txPr>
        <a:bodyPr/>
        <a:lstStyle/>
        <a:p>
          <a:pPr>
            <a:defRPr baseline="0">
              <a:solidFill>
                <a:schemeClr val="tx1"/>
              </a:solidFill>
            </a:defRPr>
          </a:pPr>
          <a:endParaRPr lang="es-AR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 sz="1457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es-AR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autoTitleDeleted val="1"/>
    <c:view3D>
      <c:rotX val="75"/>
      <c:perspective val="30"/>
    </c:view3D>
    <c:plotArea>
      <c:layout>
        <c:manualLayout>
          <c:layoutTarget val="inner"/>
          <c:xMode val="edge"/>
          <c:yMode val="edge"/>
          <c:x val="0.30941361442047932"/>
          <c:y val="0"/>
          <c:w val="0.6138876640419948"/>
          <c:h val="1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TRIGO</c:v>
                </c:pt>
              </c:strCache>
            </c:strRef>
          </c:tx>
          <c:spPr>
            <a:solidFill>
              <a:schemeClr val="accent1"/>
            </a:solidFill>
            <a:ln w="12503">
              <a:solidFill>
                <a:schemeClr val="tx1"/>
              </a:solidFill>
              <a:prstDash val="solid"/>
            </a:ln>
          </c:spPr>
          <c:dPt>
            <c:idx val="0"/>
            <c:spPr>
              <a:solidFill>
                <a:srgbClr val="0070C0"/>
              </a:solidFill>
              <a:ln w="12503">
                <a:solidFill>
                  <a:schemeClr val="tx1"/>
                </a:solidFill>
                <a:prstDash val="solid"/>
              </a:ln>
            </c:spPr>
          </c:dPt>
          <c:dPt>
            <c:idx val="1"/>
            <c:spPr>
              <a:solidFill>
                <a:srgbClr val="FFFF00"/>
              </a:solidFill>
              <a:ln w="12503">
                <a:solidFill>
                  <a:schemeClr val="tx1"/>
                </a:solidFill>
                <a:prstDash val="solid"/>
              </a:ln>
            </c:spPr>
          </c:dPt>
          <c:dPt>
            <c:idx val="2"/>
            <c:spPr>
              <a:solidFill>
                <a:srgbClr val="FF0066"/>
              </a:solidFill>
              <a:ln w="12503">
                <a:solidFill>
                  <a:schemeClr val="tx1"/>
                </a:solidFill>
                <a:prstDash val="solid"/>
              </a:ln>
            </c:spPr>
          </c:dPt>
          <c:dPt>
            <c:idx val="3"/>
            <c:spPr>
              <a:solidFill>
                <a:srgbClr val="008000"/>
              </a:solidFill>
              <a:ln w="12503">
                <a:solidFill>
                  <a:schemeClr val="tx1"/>
                </a:solidFill>
                <a:prstDash val="solid"/>
              </a:ln>
            </c:spPr>
          </c:dPt>
          <c:dPt>
            <c:idx val="4"/>
            <c:spPr>
              <a:solidFill>
                <a:srgbClr val="FF0000"/>
              </a:solidFill>
              <a:ln w="12503">
                <a:solidFill>
                  <a:schemeClr val="tx1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5.905250009977317E-2"/>
                  <c:y val="2.177401435682774E-3"/>
                </c:manualLayout>
              </c:layout>
              <c:tx>
                <c:rich>
                  <a:bodyPr/>
                  <a:lstStyle/>
                  <a:p>
                    <a:pPr>
                      <a:defRPr sz="1699" b="0" i="0" u="none" strike="noStrike" baseline="0">
                        <a:solidFill>
                          <a:srgbClr val="FFFFFF"/>
                        </a:solidFill>
                        <a:latin typeface="Arial Black"/>
                        <a:ea typeface="Arial Black"/>
                        <a:cs typeface="Arial Black"/>
                      </a:defRPr>
                    </a:pPr>
                    <a:r>
                      <a:rPr lang="en-US" sz="1392" baseline="0" dirty="0" smtClean="0">
                        <a:solidFill>
                          <a:srgbClr val="FFFFFF"/>
                        </a:solidFill>
                      </a:rPr>
                      <a:t>EXPORTAC.</a:t>
                    </a:r>
                    <a:r>
                      <a:rPr lang="en-US" sz="1392" baseline="0" dirty="0">
                        <a:solidFill>
                          <a:srgbClr val="FFFFFF"/>
                        </a:solidFill>
                      </a:rPr>
                      <a:t>
7%</a:t>
                    </a:r>
                    <a:endParaRPr lang="en-US" sz="1400" baseline="0" dirty="0">
                      <a:solidFill>
                        <a:schemeClr val="tx1"/>
                      </a:solidFill>
                    </a:endParaRPr>
                  </a:p>
                </c:rich>
              </c:tx>
              <c:numFmt formatCode="0%" sourceLinked="0"/>
              <c:spPr>
                <a:noFill/>
                <a:ln w="24986">
                  <a:noFill/>
                </a:ln>
              </c:spPr>
              <c:dLblPos val="bestFit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 sz="1700" b="0" i="0" u="none" strike="noStrike" baseline="0">
                        <a:solidFill>
                          <a:srgbClr val="FF0000"/>
                        </a:solidFill>
                        <a:latin typeface="Arial Black"/>
                        <a:ea typeface="Arial Black"/>
                        <a:cs typeface="Arial Black"/>
                      </a:defRPr>
                    </a:pPr>
                    <a:r>
                      <a:rPr lang="en-US" sz="1780" baseline="0" dirty="0" smtClean="0">
                        <a:solidFill>
                          <a:srgbClr val="FF0000"/>
                        </a:solidFill>
                      </a:rPr>
                      <a:t>GOBIERNO</a:t>
                    </a:r>
                    <a:r>
                      <a:rPr lang="en-US" sz="1780" baseline="0" dirty="0">
                        <a:solidFill>
                          <a:srgbClr val="FF0000"/>
                        </a:solidFill>
                      </a:rPr>
                      <a:t>
</a:t>
                    </a:r>
                    <a:r>
                      <a:rPr lang="en-US" sz="1780" baseline="0" dirty="0" smtClean="0">
                        <a:solidFill>
                          <a:srgbClr val="FF0000"/>
                        </a:solidFill>
                      </a:rPr>
                      <a:t>14%</a:t>
                    </a:r>
                    <a:endParaRPr lang="en-US" sz="1800" baseline="0" dirty="0">
                      <a:solidFill>
                        <a:srgbClr val="FF0000"/>
                      </a:solidFill>
                    </a:endParaRPr>
                  </a:p>
                </c:rich>
              </c:tx>
              <c:numFmt formatCode="0%" sourceLinked="0"/>
              <c:spPr>
                <a:noFill/>
                <a:ln w="24986">
                  <a:noFill/>
                </a:ln>
              </c:spPr>
              <c:dLblPos val="bestFit"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679" b="0" i="0" u="none" strike="noStrike" baseline="0">
                        <a:solidFill>
                          <a:srgbClr val="FFFFFF"/>
                        </a:solidFill>
                        <a:latin typeface="Arial Black"/>
                        <a:ea typeface="Arial Black"/>
                        <a:cs typeface="Arial Black"/>
                      </a:defRPr>
                    </a:pPr>
                    <a:r>
                      <a:rPr lang="en-US" baseline="0" dirty="0" smtClean="0">
                        <a:solidFill>
                          <a:srgbClr val="FFFFFF"/>
                        </a:solidFill>
                      </a:rPr>
                      <a:t>MOLINERIA</a:t>
                    </a:r>
                  </a:p>
                  <a:p>
                    <a:pPr>
                      <a:defRPr sz="1679" b="0" i="0" u="none" strike="noStrike" baseline="0">
                        <a:solidFill>
                          <a:srgbClr val="FFFFFF"/>
                        </a:solidFill>
                        <a:latin typeface="Arial Black"/>
                        <a:ea typeface="Arial Black"/>
                        <a:cs typeface="Arial Black"/>
                      </a:defRPr>
                    </a:pPr>
                    <a:r>
                      <a:rPr lang="en-US" baseline="0" dirty="0" smtClean="0">
                        <a:solidFill>
                          <a:srgbClr val="FFFFFF"/>
                        </a:solidFill>
                      </a:rPr>
                      <a:t>16%</a:t>
                    </a:r>
                    <a:endParaRPr lang="en-US" baseline="0" dirty="0">
                      <a:solidFill>
                        <a:schemeClr val="tx1"/>
                      </a:solidFill>
                    </a:endParaRPr>
                  </a:p>
                </c:rich>
              </c:tx>
              <c:numFmt formatCode="0%" sourceLinked="0"/>
              <c:spPr>
                <a:noFill/>
                <a:ln w="24986">
                  <a:noFill/>
                </a:ln>
              </c:spPr>
              <c:dLblPos val="bestFit"/>
            </c:dLbl>
            <c:dLbl>
              <c:idx val="3"/>
              <c:layout>
                <c:manualLayout>
                  <c:x val="-4.6372017996109292E-3"/>
                  <c:y val="-3.4262182566918334E-2"/>
                </c:manualLayout>
              </c:layout>
              <c:tx>
                <c:rich>
                  <a:bodyPr/>
                  <a:lstStyle/>
                  <a:p>
                    <a:pPr>
                      <a:defRPr sz="1679" b="0" i="0" u="none" strike="noStrike" baseline="0">
                        <a:solidFill>
                          <a:srgbClr val="FFFFFF"/>
                        </a:solidFill>
                        <a:latin typeface="Arial Black"/>
                        <a:ea typeface="Arial Black"/>
                        <a:cs typeface="Arial Black"/>
                      </a:defRPr>
                    </a:pPr>
                    <a:r>
                      <a:rPr lang="en-US" baseline="0" dirty="0" smtClean="0">
                        <a:solidFill>
                          <a:srgbClr val="FFFFFF"/>
                        </a:solidFill>
                      </a:rPr>
                      <a:t>1%</a:t>
                    </a:r>
                  </a:p>
                  <a:p>
                    <a:pPr>
                      <a:defRPr sz="1679" b="0" i="0" u="none" strike="noStrike" baseline="0">
                        <a:solidFill>
                          <a:srgbClr val="FFFFFF"/>
                        </a:solidFill>
                        <a:latin typeface="Arial Black"/>
                        <a:ea typeface="Arial Black"/>
                        <a:cs typeface="Arial Black"/>
                      </a:defRPr>
                    </a:pPr>
                    <a:r>
                      <a:rPr lang="en-US" baseline="0" dirty="0" smtClean="0">
                        <a:solidFill>
                          <a:srgbClr val="FFFFFF"/>
                        </a:solidFill>
                      </a:rPr>
                      <a:t>PRODUCTOR</a:t>
                    </a:r>
                    <a:endParaRPr lang="en-US" baseline="0" dirty="0">
                      <a:solidFill>
                        <a:schemeClr val="tx1"/>
                      </a:solidFill>
                    </a:endParaRPr>
                  </a:p>
                </c:rich>
              </c:tx>
              <c:numFmt formatCode="0%" sourceLinked="0"/>
              <c:spPr>
                <a:noFill/>
                <a:ln w="24986">
                  <a:noFill/>
                </a:ln>
              </c:spPr>
              <c:dLblPos val="bestFit"/>
            </c:dLbl>
            <c:dLbl>
              <c:idx val="4"/>
              <c:layout/>
              <c:dLblPos val="bestFit"/>
              <c:showCatName val="1"/>
              <c:showPercent val="1"/>
            </c:dLbl>
            <c:dLbl>
              <c:idx val="5"/>
              <c:tx>
                <c:rich>
                  <a:bodyPr/>
                  <a:lstStyle/>
                  <a:p>
                    <a:pPr>
                      <a:defRPr sz="1699" b="0" i="0" u="none" strike="noStrike" baseline="0">
                        <a:solidFill>
                          <a:srgbClr val="FFFFFF"/>
                        </a:solidFill>
                        <a:latin typeface="Arial Black"/>
                        <a:ea typeface="Arial Black"/>
                        <a:cs typeface="Arial Black"/>
                      </a:defRPr>
                    </a:pPr>
                    <a:r>
                      <a:rPr lang="en-US" baseline="0" dirty="0" smtClean="0">
                        <a:solidFill>
                          <a:srgbClr val="FFFFFF"/>
                        </a:solidFill>
                      </a:rPr>
                      <a:t>PRODUCTOR</a:t>
                    </a:r>
                    <a:r>
                      <a:rPr lang="en-US" baseline="0" dirty="0">
                        <a:solidFill>
                          <a:srgbClr val="FFFFFF"/>
                        </a:solidFill>
                      </a:rPr>
                      <a:t>
61%</a:t>
                    </a:r>
                    <a:endParaRPr lang="en-US" baseline="0" dirty="0">
                      <a:solidFill>
                        <a:schemeClr val="tx1"/>
                      </a:solidFill>
                    </a:endParaRPr>
                  </a:p>
                </c:rich>
              </c:tx>
              <c:numFmt formatCode="0%" sourceLinked="0"/>
              <c:spPr>
                <a:noFill/>
                <a:ln w="24986">
                  <a:noFill/>
                </a:ln>
              </c:spPr>
              <c:dLblPos val="bestFit"/>
            </c:dLbl>
            <c:numFmt formatCode="0%" sourceLinked="0"/>
            <c:spPr>
              <a:noFill/>
              <a:ln w="24986">
                <a:noFill/>
              </a:ln>
            </c:spPr>
            <c:txPr>
              <a:bodyPr/>
              <a:lstStyle/>
              <a:p>
                <a:pPr>
                  <a:defRPr sz="1709" b="0" i="0" u="none" strike="noStrike" baseline="0">
                    <a:solidFill>
                      <a:srgbClr val="FFFFFF"/>
                    </a:solidFill>
                    <a:latin typeface="Arial Black"/>
                    <a:ea typeface="Arial Black"/>
                    <a:cs typeface="Arial Black"/>
                  </a:defRPr>
                </a:pPr>
                <a:endParaRPr lang="es-AR"/>
              </a:p>
            </c:txPr>
            <c:dLblPos val="bestFit"/>
            <c:showCatName val="1"/>
            <c:showPercent val="1"/>
            <c:separator>
</c:separator>
            <c:showLeaderLines val="1"/>
          </c:dLbls>
          <c:cat>
            <c:strRef>
              <c:f>Sheet1!$A$2:$A$6</c:f>
              <c:strCache>
                <c:ptCount val="5"/>
                <c:pt idx="0">
                  <c:v>EXPORTACION</c:v>
                </c:pt>
                <c:pt idx="1">
                  <c:v>GOBIERNO</c:v>
                </c:pt>
                <c:pt idx="2">
                  <c:v>MOLINERIA</c:v>
                </c:pt>
                <c:pt idx="3">
                  <c:v>PRODUCTOR</c:v>
                </c:pt>
                <c:pt idx="4">
                  <c:v>COSTO</c:v>
                </c:pt>
              </c:strCache>
            </c:strRef>
          </c:cat>
          <c:val>
            <c:numRef>
              <c:f>Sheet1!$B$2:$B$6</c:f>
              <c:numCache>
                <c:formatCode>_ * #,##0_ ;_ * \-#,##0_ ;_ * "-"??_ ;_ @_ </c:formatCode>
                <c:ptCount val="5"/>
                <c:pt idx="0">
                  <c:v>1775</c:v>
                </c:pt>
                <c:pt idx="1">
                  <c:v>2991</c:v>
                </c:pt>
                <c:pt idx="2">
                  <c:v>3528</c:v>
                </c:pt>
                <c:pt idx="3">
                  <c:v>34</c:v>
                </c:pt>
                <c:pt idx="4">
                  <c:v>13181</c:v>
                </c:pt>
              </c:numCache>
            </c:numRef>
          </c:val>
        </c:ser>
        <c:dLbls/>
      </c:pie3DChart>
      <c:spPr>
        <a:noFill/>
        <a:ln w="25389">
          <a:noFill/>
        </a:ln>
      </c:spPr>
    </c:plotArea>
    <c:plotVisOnly val="1"/>
    <c:dispBlanksAs val="zero"/>
  </c:chart>
  <c:spPr>
    <a:noFill/>
    <a:ln>
      <a:noFill/>
    </a:ln>
  </c:spPr>
  <c:txPr>
    <a:bodyPr/>
    <a:lstStyle/>
    <a:p>
      <a:pPr>
        <a:defRPr sz="1706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es-AR"/>
    </a:p>
  </c:txPr>
  <c:externalData r:id="rId1"/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autoTitleDeleted val="1"/>
    <c:view3D>
      <c:rotX val="75"/>
      <c:perspective val="30"/>
    </c:view3D>
    <c:plotArea>
      <c:layout>
        <c:manualLayout>
          <c:layoutTarget val="inner"/>
          <c:xMode val="edge"/>
          <c:yMode val="edge"/>
          <c:x val="0.30941361442047932"/>
          <c:y val="0"/>
          <c:w val="0.6138876640419948"/>
          <c:h val="1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SOJA</c:v>
                </c:pt>
              </c:strCache>
            </c:strRef>
          </c:tx>
          <c:spPr>
            <a:solidFill>
              <a:schemeClr val="accent1"/>
            </a:solidFill>
            <a:ln w="12503">
              <a:solidFill>
                <a:schemeClr val="tx1"/>
              </a:solidFill>
              <a:prstDash val="solid"/>
            </a:ln>
          </c:spPr>
          <c:dPt>
            <c:idx val="0"/>
            <c:spPr>
              <a:solidFill>
                <a:srgbClr val="0070C0"/>
              </a:solidFill>
              <a:ln w="12503">
                <a:solidFill>
                  <a:schemeClr val="tx1"/>
                </a:solidFill>
                <a:prstDash val="solid"/>
              </a:ln>
            </c:spPr>
          </c:dPt>
          <c:dPt>
            <c:idx val="1"/>
            <c:spPr>
              <a:solidFill>
                <a:srgbClr val="FFFF00"/>
              </a:solidFill>
              <a:ln w="12503">
                <a:solidFill>
                  <a:schemeClr val="tx1"/>
                </a:solidFill>
                <a:prstDash val="solid"/>
              </a:ln>
            </c:spPr>
          </c:dPt>
          <c:dPt>
            <c:idx val="2"/>
            <c:spPr>
              <a:solidFill>
                <a:srgbClr val="FF0066"/>
              </a:solidFill>
              <a:ln w="12503">
                <a:solidFill>
                  <a:schemeClr val="tx1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-0.17347169169528068"/>
                  <c:y val="2.1771605354716224E-3"/>
                </c:manualLayout>
              </c:layout>
              <c:numFmt formatCode="0%" sourceLinked="0"/>
              <c:spPr>
                <a:noFill/>
                <a:ln w="24986">
                  <a:noFill/>
                </a:ln>
              </c:spPr>
              <c:txPr>
                <a:bodyPr/>
                <a:lstStyle/>
                <a:p>
                  <a:pPr>
                    <a:defRPr sz="1699" b="0" i="0" u="none" strike="noStrike" baseline="0">
                      <a:solidFill>
                        <a:srgbClr val="FFFFFF"/>
                      </a:solidFill>
                      <a:latin typeface="Arial Black"/>
                      <a:ea typeface="Arial Black"/>
                      <a:cs typeface="Arial Black"/>
                    </a:defRPr>
                  </a:pPr>
                  <a:endParaRPr lang="es-AR"/>
                </a:p>
              </c:txPr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0.15068802257861375"/>
                  <c:y val="-8.4469973689029407E-2"/>
                </c:manualLayout>
              </c:layout>
              <c:numFmt formatCode="0%" sourceLinked="0"/>
              <c:spPr>
                <a:noFill/>
                <a:ln w="24986">
                  <a:noFill/>
                </a:ln>
              </c:spPr>
              <c:txPr>
                <a:bodyPr/>
                <a:lstStyle/>
                <a:p>
                  <a:pPr>
                    <a:defRPr sz="1700" b="0" i="0" u="none" strike="noStrike" baseline="0">
                      <a:solidFill>
                        <a:srgbClr val="FF0000"/>
                      </a:solidFill>
                      <a:latin typeface="Arial Black"/>
                      <a:ea typeface="Arial Black"/>
                      <a:cs typeface="Arial Black"/>
                    </a:defRPr>
                  </a:pPr>
                  <a:endParaRPr lang="es-AR"/>
                </a:p>
              </c:txPr>
              <c:dLblPos val="bestFit"/>
              <c:showCatName val="1"/>
              <c:showPercent val="1"/>
            </c:dLbl>
            <c:dLbl>
              <c:idx val="2"/>
              <c:layout/>
              <c:numFmt formatCode="0%" sourceLinked="0"/>
              <c:spPr>
                <a:noFill/>
                <a:ln w="24986">
                  <a:noFill/>
                </a:ln>
              </c:spPr>
              <c:txPr>
                <a:bodyPr/>
                <a:lstStyle/>
                <a:p>
                  <a:pPr>
                    <a:defRPr sz="1679" b="0" i="0" u="none" strike="noStrike" baseline="0">
                      <a:solidFill>
                        <a:srgbClr val="FFFFFF"/>
                      </a:solidFill>
                      <a:latin typeface="Arial Black"/>
                      <a:ea typeface="Arial Black"/>
                      <a:cs typeface="Arial Black"/>
                    </a:defRPr>
                  </a:pPr>
                  <a:endParaRPr lang="es-AR"/>
                </a:p>
              </c:txPr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-4.6372017996109292E-3"/>
                  <c:y val="-3.4262182566918334E-2"/>
                </c:manualLayout>
              </c:layout>
              <c:numFmt formatCode="0%" sourceLinked="0"/>
              <c:spPr>
                <a:noFill/>
                <a:ln w="24986">
                  <a:noFill/>
                </a:ln>
              </c:spPr>
              <c:txPr>
                <a:bodyPr/>
                <a:lstStyle/>
                <a:p>
                  <a:pPr>
                    <a:defRPr sz="1679" b="0" i="0" u="none" strike="noStrike" baseline="0">
                      <a:solidFill>
                        <a:srgbClr val="FFFFFF"/>
                      </a:solidFill>
                      <a:latin typeface="Arial Black"/>
                      <a:ea typeface="Arial Black"/>
                      <a:cs typeface="Arial Black"/>
                    </a:defRPr>
                  </a:pPr>
                  <a:endParaRPr lang="es-AR"/>
                </a:p>
              </c:txPr>
              <c:dLblPos val="bestFit"/>
              <c:showCatName val="1"/>
              <c:showPercent val="1"/>
            </c:dLbl>
            <c:dLbl>
              <c:idx val="4"/>
              <c:dLblPos val="bestFit"/>
              <c:showCatName val="1"/>
              <c:showPercent val="1"/>
            </c:dLbl>
            <c:dLbl>
              <c:idx val="5"/>
              <c:numFmt formatCode="0%" sourceLinked="0"/>
              <c:spPr>
                <a:noFill/>
                <a:ln w="24986">
                  <a:noFill/>
                </a:ln>
              </c:spPr>
              <c:txPr>
                <a:bodyPr/>
                <a:lstStyle/>
                <a:p>
                  <a:pPr>
                    <a:defRPr sz="1699" b="0" i="0" u="none" strike="noStrike" baseline="0">
                      <a:solidFill>
                        <a:srgbClr val="FFFFFF"/>
                      </a:solidFill>
                      <a:latin typeface="Arial Black"/>
                      <a:ea typeface="Arial Black"/>
                      <a:cs typeface="Arial Black"/>
                    </a:defRPr>
                  </a:pPr>
                  <a:endParaRPr lang="es-AR"/>
                </a:p>
              </c:txPr>
              <c:dLblPos val="bestFit"/>
              <c:showCatName val="1"/>
              <c:showPercent val="1"/>
            </c:dLbl>
            <c:numFmt formatCode="0%" sourceLinked="0"/>
            <c:spPr>
              <a:noFill/>
              <a:ln w="24986">
                <a:noFill/>
              </a:ln>
            </c:spPr>
            <c:txPr>
              <a:bodyPr/>
              <a:lstStyle/>
              <a:p>
                <a:pPr>
                  <a:defRPr sz="1709" b="0" i="0" u="none" strike="noStrike" baseline="0">
                    <a:solidFill>
                      <a:srgbClr val="FFFFFF"/>
                    </a:solidFill>
                    <a:latin typeface="Arial Black"/>
                    <a:ea typeface="Arial Black"/>
                    <a:cs typeface="Arial Black"/>
                  </a:defRPr>
                </a:pPr>
                <a:endParaRPr lang="es-AR"/>
              </a:p>
            </c:txPr>
            <c:dLblPos val="bestFit"/>
            <c:showCatName val="1"/>
            <c:showPercent val="1"/>
            <c:separator>
</c:separator>
          </c:dLbls>
          <c:cat>
            <c:strRef>
              <c:f>Sheet1!$A$2:$A$4</c:f>
              <c:strCache>
                <c:ptCount val="3"/>
                <c:pt idx="0">
                  <c:v>COSTO TOTAL</c:v>
                </c:pt>
                <c:pt idx="1">
                  <c:v>ESTADO</c:v>
                </c:pt>
                <c:pt idx="2">
                  <c:v>PRODUCTOR</c:v>
                </c:pt>
              </c:strCache>
            </c:strRef>
          </c:cat>
          <c:val>
            <c:numRef>
              <c:f>Sheet1!$B$2:$B$4</c:f>
              <c:numCache>
                <c:formatCode>_ * #,##0_ ;_ * \-#,##0_ ;_ * "-"??_ ;_ @_ </c:formatCode>
                <c:ptCount val="3"/>
                <c:pt idx="0">
                  <c:v>797</c:v>
                </c:pt>
                <c:pt idx="1">
                  <c:v>890</c:v>
                </c:pt>
                <c:pt idx="2">
                  <c:v>115</c:v>
                </c:pt>
              </c:numCache>
            </c:numRef>
          </c:val>
        </c:ser>
        <c:dLbls/>
      </c:pie3DChart>
      <c:spPr>
        <a:noFill/>
        <a:ln w="25389">
          <a:noFill/>
        </a:ln>
      </c:spPr>
    </c:plotArea>
    <c:plotVisOnly val="1"/>
    <c:dispBlanksAs val="zero"/>
  </c:chart>
  <c:spPr>
    <a:noFill/>
    <a:ln>
      <a:noFill/>
    </a:ln>
  </c:spPr>
  <c:txPr>
    <a:bodyPr/>
    <a:lstStyle/>
    <a:p>
      <a:pPr>
        <a:defRPr sz="1706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es-AR"/>
    </a:p>
  </c:txPr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plotArea>
      <c:layout>
        <c:manualLayout>
          <c:layoutTarget val="inner"/>
          <c:xMode val="edge"/>
          <c:yMode val="edge"/>
          <c:x val="7.8495406824150113E-2"/>
          <c:y val="0.14355136081362621"/>
          <c:w val="0.90622681539811345"/>
          <c:h val="0.75075884745177346"/>
        </c:manualLayout>
      </c:layout>
      <c:lineChart>
        <c:grouping val="standard"/>
        <c:ser>
          <c:idx val="0"/>
          <c:order val="0"/>
          <c:tx>
            <c:strRef>
              <c:f>Hoja1!$F$1</c:f>
              <c:strCache>
                <c:ptCount val="1"/>
                <c:pt idx="0">
                  <c:v>SOJA U$S OFICIAL</c:v>
                </c:pt>
              </c:strCache>
            </c:strRef>
          </c:tx>
          <c:spPr>
            <a:ln w="84127">
              <a:solidFill>
                <a:schemeClr val="bg1">
                  <a:lumMod val="10000"/>
                  <a:lumOff val="90000"/>
                </a:schemeClr>
              </a:solidFill>
            </a:ln>
          </c:spPr>
          <c:marker>
            <c:symbol val="none"/>
          </c:marker>
          <c:dLbls>
            <c:txPr>
              <a:bodyPr/>
              <a:lstStyle/>
              <a:p>
                <a:pPr>
                  <a:defRPr sz="792" baseline="0">
                    <a:solidFill>
                      <a:srgbClr val="FF0000"/>
                    </a:solidFill>
                    <a:latin typeface="Arial Black" pitchFamily="34" charset="0"/>
                  </a:defRPr>
                </a:pPr>
                <a:endParaRPr lang="es-AR"/>
              </a:p>
            </c:txPr>
            <c:showVal val="1"/>
          </c:dLbls>
          <c:cat>
            <c:numRef>
              <c:f>Hoja1!$E$2:$E$31</c:f>
              <c:numCache>
                <c:formatCode>dd\-mmm</c:formatCode>
                <c:ptCount val="30"/>
                <c:pt idx="0">
                  <c:v>40931</c:v>
                </c:pt>
                <c:pt idx="1">
                  <c:v>40940</c:v>
                </c:pt>
                <c:pt idx="2">
                  <c:v>40947</c:v>
                </c:pt>
                <c:pt idx="3">
                  <c:v>40954</c:v>
                </c:pt>
                <c:pt idx="4">
                  <c:v>40961</c:v>
                </c:pt>
                <c:pt idx="5">
                  <c:v>40968</c:v>
                </c:pt>
                <c:pt idx="6">
                  <c:v>40974</c:v>
                </c:pt>
                <c:pt idx="7">
                  <c:v>40981</c:v>
                </c:pt>
                <c:pt idx="8">
                  <c:v>40988</c:v>
                </c:pt>
                <c:pt idx="9">
                  <c:v>40996</c:v>
                </c:pt>
                <c:pt idx="10">
                  <c:v>41008</c:v>
                </c:pt>
                <c:pt idx="11">
                  <c:v>41015</c:v>
                </c:pt>
                <c:pt idx="12">
                  <c:v>41022</c:v>
                </c:pt>
                <c:pt idx="13">
                  <c:v>41026</c:v>
                </c:pt>
                <c:pt idx="14">
                  <c:v>41036</c:v>
                </c:pt>
                <c:pt idx="15">
                  <c:v>41043</c:v>
                </c:pt>
                <c:pt idx="16">
                  <c:v>41050</c:v>
                </c:pt>
                <c:pt idx="17">
                  <c:v>41058</c:v>
                </c:pt>
                <c:pt idx="18">
                  <c:v>41064</c:v>
                </c:pt>
                <c:pt idx="19">
                  <c:v>41072</c:v>
                </c:pt>
                <c:pt idx="20">
                  <c:v>41081</c:v>
                </c:pt>
                <c:pt idx="21">
                  <c:v>41089</c:v>
                </c:pt>
                <c:pt idx="22">
                  <c:v>41096</c:v>
                </c:pt>
                <c:pt idx="23">
                  <c:v>41103</c:v>
                </c:pt>
                <c:pt idx="24">
                  <c:v>41108</c:v>
                </c:pt>
                <c:pt idx="25">
                  <c:v>41115</c:v>
                </c:pt>
                <c:pt idx="26">
                  <c:v>41122</c:v>
                </c:pt>
                <c:pt idx="27">
                  <c:v>41129</c:v>
                </c:pt>
                <c:pt idx="28">
                  <c:v>41136</c:v>
                </c:pt>
                <c:pt idx="29">
                  <c:v>41147</c:v>
                </c:pt>
              </c:numCache>
            </c:numRef>
          </c:cat>
          <c:val>
            <c:numRef>
              <c:f>Hoja1!$F$2:$F$31</c:f>
              <c:numCache>
                <c:formatCode>0</c:formatCode>
                <c:ptCount val="30"/>
                <c:pt idx="0">
                  <c:v>311.68224299065417</c:v>
                </c:pt>
                <c:pt idx="1">
                  <c:v>299.109131403118</c:v>
                </c:pt>
                <c:pt idx="2">
                  <c:v>316.97674418604652</c:v>
                </c:pt>
                <c:pt idx="3">
                  <c:v>317.40139211136892</c:v>
                </c:pt>
                <c:pt idx="4">
                  <c:v>314.81481481481478</c:v>
                </c:pt>
                <c:pt idx="5">
                  <c:v>321.39534883720927</c:v>
                </c:pt>
                <c:pt idx="6">
                  <c:v>320.41763341067275</c:v>
                </c:pt>
                <c:pt idx="7">
                  <c:v>321.0161662817552</c:v>
                </c:pt>
                <c:pt idx="8">
                  <c:v>318.013856812933</c:v>
                </c:pt>
                <c:pt idx="9">
                  <c:v>333.17972350230417</c:v>
                </c:pt>
                <c:pt idx="10">
                  <c:v>344.13793103448279</c:v>
                </c:pt>
                <c:pt idx="11">
                  <c:v>345.53775743707081</c:v>
                </c:pt>
                <c:pt idx="12">
                  <c:v>348.6301369863013</c:v>
                </c:pt>
                <c:pt idx="13">
                  <c:v>354.5454545454545</c:v>
                </c:pt>
                <c:pt idx="14">
                  <c:v>348.40909090909082</c:v>
                </c:pt>
                <c:pt idx="15">
                  <c:v>342.21218961625283</c:v>
                </c:pt>
                <c:pt idx="16">
                  <c:v>345.82392776523699</c:v>
                </c:pt>
                <c:pt idx="17">
                  <c:v>341.08352144469524</c:v>
                </c:pt>
                <c:pt idx="18">
                  <c:v>330.33707865168526</c:v>
                </c:pt>
                <c:pt idx="19">
                  <c:v>335.57046979865765</c:v>
                </c:pt>
                <c:pt idx="20">
                  <c:v>351.78571428571422</c:v>
                </c:pt>
                <c:pt idx="21">
                  <c:v>365.55555555555554</c:v>
                </c:pt>
                <c:pt idx="22">
                  <c:v>376.9401330376939</c:v>
                </c:pt>
                <c:pt idx="23">
                  <c:v>381.37472283813747</c:v>
                </c:pt>
                <c:pt idx="24">
                  <c:v>388.52097130242822</c:v>
                </c:pt>
                <c:pt idx="25">
                  <c:v>395.60439560439568</c:v>
                </c:pt>
                <c:pt idx="26">
                  <c:v>389.49671772428871</c:v>
                </c:pt>
                <c:pt idx="27" formatCode="General">
                  <c:v>400</c:v>
                </c:pt>
                <c:pt idx="28" formatCode="General">
                  <c:v>415</c:v>
                </c:pt>
                <c:pt idx="29" formatCode="General">
                  <c:v>425</c:v>
                </c:pt>
              </c:numCache>
            </c:numRef>
          </c:val>
        </c:ser>
        <c:ser>
          <c:idx val="1"/>
          <c:order val="1"/>
          <c:tx>
            <c:strRef>
              <c:f>Hoja1!$G$1</c:f>
              <c:strCache>
                <c:ptCount val="1"/>
                <c:pt idx="0">
                  <c:v>SOJA BLUE</c:v>
                </c:pt>
              </c:strCache>
            </c:strRef>
          </c:tx>
          <c:spPr>
            <a:ln w="84127">
              <a:solidFill>
                <a:srgbClr val="FFFF00"/>
              </a:solidFill>
            </a:ln>
          </c:spPr>
          <c:marker>
            <c:symbol val="none"/>
          </c:marker>
          <c:dPt>
            <c:idx val="0"/>
          </c:dPt>
          <c:dPt>
            <c:idx val="1"/>
          </c:dPt>
          <c:dPt>
            <c:idx val="2"/>
          </c:dPt>
          <c:dPt>
            <c:idx val="3"/>
          </c:dPt>
          <c:dPt>
            <c:idx val="4"/>
          </c:dPt>
          <c:dPt>
            <c:idx val="5"/>
          </c:dPt>
          <c:dPt>
            <c:idx val="6"/>
          </c:dPt>
          <c:dPt>
            <c:idx val="27"/>
          </c:dPt>
          <c:dPt>
            <c:idx val="28"/>
          </c:dPt>
          <c:dPt>
            <c:idx val="29"/>
          </c:dPt>
          <c:dLbls>
            <c:txPr>
              <a:bodyPr/>
              <a:lstStyle/>
              <a:p>
                <a:pPr>
                  <a:defRPr sz="841" b="1" i="0" baseline="0">
                    <a:solidFill>
                      <a:srgbClr val="00B0F0"/>
                    </a:solidFill>
                    <a:latin typeface="Arial Black" pitchFamily="34" charset="0"/>
                  </a:defRPr>
                </a:pPr>
                <a:endParaRPr lang="es-AR"/>
              </a:p>
            </c:txPr>
            <c:showVal val="1"/>
          </c:dLbls>
          <c:cat>
            <c:numRef>
              <c:f>Hoja1!$E$2:$E$31</c:f>
              <c:numCache>
                <c:formatCode>dd\-mmm</c:formatCode>
                <c:ptCount val="30"/>
                <c:pt idx="0">
                  <c:v>40931</c:v>
                </c:pt>
                <c:pt idx="1">
                  <c:v>40940</c:v>
                </c:pt>
                <c:pt idx="2">
                  <c:v>40947</c:v>
                </c:pt>
                <c:pt idx="3">
                  <c:v>40954</c:v>
                </c:pt>
                <c:pt idx="4">
                  <c:v>40961</c:v>
                </c:pt>
                <c:pt idx="5">
                  <c:v>40968</c:v>
                </c:pt>
                <c:pt idx="6">
                  <c:v>40974</c:v>
                </c:pt>
                <c:pt idx="7">
                  <c:v>40981</c:v>
                </c:pt>
                <c:pt idx="8">
                  <c:v>40988</c:v>
                </c:pt>
                <c:pt idx="9">
                  <c:v>40996</c:v>
                </c:pt>
                <c:pt idx="10">
                  <c:v>41008</c:v>
                </c:pt>
                <c:pt idx="11">
                  <c:v>41015</c:v>
                </c:pt>
                <c:pt idx="12">
                  <c:v>41022</c:v>
                </c:pt>
                <c:pt idx="13">
                  <c:v>41026</c:v>
                </c:pt>
                <c:pt idx="14">
                  <c:v>41036</c:v>
                </c:pt>
                <c:pt idx="15">
                  <c:v>41043</c:v>
                </c:pt>
                <c:pt idx="16">
                  <c:v>41050</c:v>
                </c:pt>
                <c:pt idx="17">
                  <c:v>41058</c:v>
                </c:pt>
                <c:pt idx="18">
                  <c:v>41064</c:v>
                </c:pt>
                <c:pt idx="19">
                  <c:v>41072</c:v>
                </c:pt>
                <c:pt idx="20">
                  <c:v>41081</c:v>
                </c:pt>
                <c:pt idx="21">
                  <c:v>41089</c:v>
                </c:pt>
                <c:pt idx="22">
                  <c:v>41096</c:v>
                </c:pt>
                <c:pt idx="23">
                  <c:v>41103</c:v>
                </c:pt>
                <c:pt idx="24">
                  <c:v>41108</c:v>
                </c:pt>
                <c:pt idx="25">
                  <c:v>41115</c:v>
                </c:pt>
                <c:pt idx="26">
                  <c:v>41122</c:v>
                </c:pt>
                <c:pt idx="27">
                  <c:v>41129</c:v>
                </c:pt>
                <c:pt idx="28">
                  <c:v>41136</c:v>
                </c:pt>
                <c:pt idx="29">
                  <c:v>41147</c:v>
                </c:pt>
              </c:numCache>
            </c:numRef>
          </c:cat>
          <c:val>
            <c:numRef>
              <c:f>Hoja1!$G$2:$G$31</c:f>
              <c:numCache>
                <c:formatCode>0</c:formatCode>
                <c:ptCount val="30"/>
                <c:pt idx="0">
                  <c:v>275.61983471074387</c:v>
                </c:pt>
                <c:pt idx="1">
                  <c:v>281.5513626834383</c:v>
                </c:pt>
                <c:pt idx="2">
                  <c:v>288.16067653276957</c:v>
                </c:pt>
                <c:pt idx="3">
                  <c:v>287.39495798319325</c:v>
                </c:pt>
                <c:pt idx="4">
                  <c:v>286.91983122362871</c:v>
                </c:pt>
                <c:pt idx="5">
                  <c:v>292.79661016949154</c:v>
                </c:pt>
                <c:pt idx="6">
                  <c:v>294.45628997867789</c:v>
                </c:pt>
                <c:pt idx="7">
                  <c:v>294.49152542372883</c:v>
                </c:pt>
                <c:pt idx="8">
                  <c:v>286.2785862785862</c:v>
                </c:pt>
                <c:pt idx="9">
                  <c:v>293.90243902439028</c:v>
                </c:pt>
                <c:pt idx="10">
                  <c:v>306.13496932515346</c:v>
                </c:pt>
                <c:pt idx="11">
                  <c:v>305.05050505050497</c:v>
                </c:pt>
                <c:pt idx="12">
                  <c:v>302.97619047619031</c:v>
                </c:pt>
                <c:pt idx="13">
                  <c:v>306.48330058939092</c:v>
                </c:pt>
                <c:pt idx="14">
                  <c:v>303.56435643564356</c:v>
                </c:pt>
                <c:pt idx="15">
                  <c:v>287.12121212121207</c:v>
                </c:pt>
                <c:pt idx="16">
                  <c:v>269.24428822495616</c:v>
                </c:pt>
                <c:pt idx="17">
                  <c:v>257.41056218057923</c:v>
                </c:pt>
                <c:pt idx="18">
                  <c:v>249.15254237288136</c:v>
                </c:pt>
                <c:pt idx="19">
                  <c:v>253.37837837837841</c:v>
                </c:pt>
                <c:pt idx="20">
                  <c:v>263.54515050167214</c:v>
                </c:pt>
                <c:pt idx="21">
                  <c:v>276.47058823529403</c:v>
                </c:pt>
                <c:pt idx="22">
                  <c:v>286.19528619528626</c:v>
                </c:pt>
                <c:pt idx="23">
                  <c:v>278.76823338735818</c:v>
                </c:pt>
                <c:pt idx="24">
                  <c:v>258.82352941176464</c:v>
                </c:pt>
                <c:pt idx="25">
                  <c:v>272.72727272727263</c:v>
                </c:pt>
                <c:pt idx="26">
                  <c:v>278.125</c:v>
                </c:pt>
                <c:pt idx="27" formatCode="General">
                  <c:v>290</c:v>
                </c:pt>
                <c:pt idx="28" formatCode="General">
                  <c:v>310</c:v>
                </c:pt>
                <c:pt idx="29" formatCode="General">
                  <c:v>300</c:v>
                </c:pt>
              </c:numCache>
            </c:numRef>
          </c:val>
        </c:ser>
        <c:ser>
          <c:idx val="2"/>
          <c:order val="2"/>
          <c:tx>
            <c:strRef>
              <c:f>Hoja1!$H$1</c:f>
              <c:strCache>
                <c:ptCount val="1"/>
                <c:pt idx="0">
                  <c:v>CHICAGO</c:v>
                </c:pt>
              </c:strCache>
            </c:strRef>
          </c:tx>
          <c:spPr>
            <a:ln w="75267">
              <a:solidFill>
                <a:srgbClr val="00B0F0"/>
              </a:solidFill>
            </a:ln>
          </c:spPr>
          <c:marker>
            <c:symbol val="none"/>
          </c:marker>
          <c:dLbls>
            <c:txPr>
              <a:bodyPr/>
              <a:lstStyle/>
              <a:p>
                <a:pPr>
                  <a:defRPr sz="986" baseline="0">
                    <a:solidFill>
                      <a:schemeClr val="bg1"/>
                    </a:solidFill>
                    <a:latin typeface="Arial Black" pitchFamily="34" charset="0"/>
                  </a:defRPr>
                </a:pPr>
                <a:endParaRPr lang="es-AR"/>
              </a:p>
            </c:txPr>
            <c:showVal val="1"/>
          </c:dLbls>
          <c:cat>
            <c:numRef>
              <c:f>Hoja1!$E$2:$E$31</c:f>
              <c:numCache>
                <c:formatCode>dd\-mmm</c:formatCode>
                <c:ptCount val="30"/>
                <c:pt idx="0">
                  <c:v>40931</c:v>
                </c:pt>
                <c:pt idx="1">
                  <c:v>40940</c:v>
                </c:pt>
                <c:pt idx="2">
                  <c:v>40947</c:v>
                </c:pt>
                <c:pt idx="3">
                  <c:v>40954</c:v>
                </c:pt>
                <c:pt idx="4">
                  <c:v>40961</c:v>
                </c:pt>
                <c:pt idx="5">
                  <c:v>40968</c:v>
                </c:pt>
                <c:pt idx="6">
                  <c:v>40974</c:v>
                </c:pt>
                <c:pt idx="7">
                  <c:v>40981</c:v>
                </c:pt>
                <c:pt idx="8">
                  <c:v>40988</c:v>
                </c:pt>
                <c:pt idx="9">
                  <c:v>40996</c:v>
                </c:pt>
                <c:pt idx="10">
                  <c:v>41008</c:v>
                </c:pt>
                <c:pt idx="11">
                  <c:v>41015</c:v>
                </c:pt>
                <c:pt idx="12">
                  <c:v>41022</c:v>
                </c:pt>
                <c:pt idx="13">
                  <c:v>41026</c:v>
                </c:pt>
                <c:pt idx="14">
                  <c:v>41036</c:v>
                </c:pt>
                <c:pt idx="15">
                  <c:v>41043</c:v>
                </c:pt>
                <c:pt idx="16">
                  <c:v>41050</c:v>
                </c:pt>
                <c:pt idx="17">
                  <c:v>41058</c:v>
                </c:pt>
                <c:pt idx="18">
                  <c:v>41064</c:v>
                </c:pt>
                <c:pt idx="19">
                  <c:v>41072</c:v>
                </c:pt>
                <c:pt idx="20">
                  <c:v>41081</c:v>
                </c:pt>
                <c:pt idx="21">
                  <c:v>41089</c:v>
                </c:pt>
                <c:pt idx="22">
                  <c:v>41096</c:v>
                </c:pt>
                <c:pt idx="23">
                  <c:v>41103</c:v>
                </c:pt>
                <c:pt idx="24">
                  <c:v>41108</c:v>
                </c:pt>
                <c:pt idx="25">
                  <c:v>41115</c:v>
                </c:pt>
                <c:pt idx="26">
                  <c:v>41122</c:v>
                </c:pt>
                <c:pt idx="27">
                  <c:v>41129</c:v>
                </c:pt>
                <c:pt idx="28">
                  <c:v>41136</c:v>
                </c:pt>
                <c:pt idx="29">
                  <c:v>41147</c:v>
                </c:pt>
              </c:numCache>
            </c:numRef>
          </c:cat>
          <c:val>
            <c:numRef>
              <c:f>Hoja1!$H$2:$H$31</c:f>
              <c:numCache>
                <c:formatCode>General</c:formatCode>
                <c:ptCount val="30"/>
                <c:pt idx="0">
                  <c:v>436</c:v>
                </c:pt>
                <c:pt idx="1">
                  <c:v>440</c:v>
                </c:pt>
                <c:pt idx="2">
                  <c:v>453</c:v>
                </c:pt>
                <c:pt idx="3">
                  <c:v>461</c:v>
                </c:pt>
                <c:pt idx="4">
                  <c:v>467</c:v>
                </c:pt>
                <c:pt idx="5">
                  <c:v>479</c:v>
                </c:pt>
                <c:pt idx="6">
                  <c:v>485</c:v>
                </c:pt>
                <c:pt idx="7">
                  <c:v>489</c:v>
                </c:pt>
                <c:pt idx="8">
                  <c:v>502</c:v>
                </c:pt>
                <c:pt idx="9">
                  <c:v>503</c:v>
                </c:pt>
                <c:pt idx="10">
                  <c:v>527</c:v>
                </c:pt>
                <c:pt idx="11">
                  <c:v>527</c:v>
                </c:pt>
                <c:pt idx="12">
                  <c:v>532</c:v>
                </c:pt>
                <c:pt idx="13">
                  <c:v>544</c:v>
                </c:pt>
                <c:pt idx="14">
                  <c:v>542</c:v>
                </c:pt>
                <c:pt idx="15">
                  <c:v>516</c:v>
                </c:pt>
                <c:pt idx="16">
                  <c:v>516</c:v>
                </c:pt>
                <c:pt idx="17">
                  <c:v>510</c:v>
                </c:pt>
                <c:pt idx="18">
                  <c:v>494</c:v>
                </c:pt>
                <c:pt idx="19">
                  <c:v>524</c:v>
                </c:pt>
                <c:pt idx="20">
                  <c:v>531</c:v>
                </c:pt>
                <c:pt idx="21">
                  <c:v>539</c:v>
                </c:pt>
                <c:pt idx="22">
                  <c:v>597</c:v>
                </c:pt>
                <c:pt idx="23">
                  <c:v>603</c:v>
                </c:pt>
                <c:pt idx="24">
                  <c:v>619</c:v>
                </c:pt>
                <c:pt idx="25">
                  <c:v>630</c:v>
                </c:pt>
                <c:pt idx="26">
                  <c:v>630</c:v>
                </c:pt>
                <c:pt idx="27">
                  <c:v>650</c:v>
                </c:pt>
                <c:pt idx="28">
                  <c:v>630</c:v>
                </c:pt>
                <c:pt idx="29">
                  <c:v>640</c:v>
                </c:pt>
              </c:numCache>
            </c:numRef>
          </c:val>
        </c:ser>
        <c:dLbls/>
        <c:marker val="1"/>
        <c:axId val="93312896"/>
        <c:axId val="93314432"/>
      </c:lineChart>
      <c:dateAx>
        <c:axId val="93312896"/>
        <c:scaling>
          <c:orientation val="minMax"/>
        </c:scaling>
        <c:axPos val="b"/>
        <c:numFmt formatCode="dd\-mmm" sourceLinked="0"/>
        <c:tickLblPos val="nextTo"/>
        <c:txPr>
          <a:bodyPr/>
          <a:lstStyle/>
          <a:p>
            <a:pPr>
              <a:defRPr sz="624" baseline="0">
                <a:solidFill>
                  <a:srgbClr val="FFFF00"/>
                </a:solidFill>
                <a:latin typeface="Arial" pitchFamily="34" charset="0"/>
              </a:defRPr>
            </a:pPr>
            <a:endParaRPr lang="es-AR"/>
          </a:p>
        </c:txPr>
        <c:crossAx val="93314432"/>
        <c:crosses val="autoZero"/>
        <c:auto val="1"/>
        <c:lblOffset val="100"/>
        <c:baseTimeUnit val="days"/>
      </c:dateAx>
      <c:valAx>
        <c:axId val="93314432"/>
        <c:scaling>
          <c:orientation val="minMax"/>
          <c:min val="200"/>
        </c:scaling>
        <c:axPos val="l"/>
        <c:majorGridlines/>
        <c:numFmt formatCode="0" sourceLinked="1"/>
        <c:tickLblPos val="nextTo"/>
        <c:txPr>
          <a:bodyPr/>
          <a:lstStyle/>
          <a:p>
            <a:pPr>
              <a:defRPr b="1" i="0" baseline="0">
                <a:solidFill>
                  <a:srgbClr val="FFFF00"/>
                </a:solidFill>
                <a:latin typeface="Arial" pitchFamily="34" charset="0"/>
              </a:defRPr>
            </a:pPr>
            <a:endParaRPr lang="es-AR"/>
          </a:p>
        </c:txPr>
        <c:crossAx val="93312896"/>
        <c:crosses val="autoZero"/>
        <c:crossBetween val="between"/>
      </c:valAx>
      <c:spPr>
        <a:noFill/>
        <a:ln w="25400">
          <a:noFill/>
        </a:ln>
      </c:spPr>
    </c:plotArea>
    <c:legend>
      <c:legendPos val="t"/>
      <c:layout>
        <c:manualLayout>
          <c:xMode val="edge"/>
          <c:yMode val="edge"/>
          <c:x val="0.17196898332913871"/>
          <c:y val="0.17159757407234116"/>
          <c:w val="0.74333908603890264"/>
          <c:h val="5.826611232169835E-2"/>
        </c:manualLayout>
      </c:layout>
      <c:txPr>
        <a:bodyPr/>
        <a:lstStyle/>
        <a:p>
          <a:pPr>
            <a:defRPr b="1" i="0" baseline="0">
              <a:solidFill>
                <a:srgbClr val="FFFF00"/>
              </a:solidFill>
              <a:latin typeface="Arial" pitchFamily="34" charset="0"/>
            </a:defRPr>
          </a:pPr>
          <a:endParaRPr lang="es-AR"/>
        </a:p>
      </c:txPr>
    </c:legend>
    <c:plotVisOnly val="1"/>
    <c:dispBlanksAs val="gap"/>
  </c:chart>
  <c:txPr>
    <a:bodyPr/>
    <a:lstStyle/>
    <a:p>
      <a:pPr>
        <a:defRPr sz="1698"/>
      </a:pPr>
      <a:endParaRPr lang="es-AR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plotArea>
      <c:layout>
        <c:manualLayout>
          <c:layoutTarget val="inner"/>
          <c:xMode val="edge"/>
          <c:yMode val="edge"/>
          <c:x val="7.8495406824150113E-2"/>
          <c:y val="0.17061639890769598"/>
          <c:w val="0.90622681539811345"/>
          <c:h val="0.72369383598338577"/>
        </c:manualLayout>
      </c:layout>
      <c:barChart>
        <c:barDir val="col"/>
        <c:grouping val="clustered"/>
        <c:ser>
          <c:idx val="0"/>
          <c:order val="0"/>
          <c:tx>
            <c:strRef>
              <c:f>Hoja1!$I$1</c:f>
              <c:strCache>
                <c:ptCount val="1"/>
                <c:pt idx="0">
                  <c:v>RELACION OFICIAL/CHICAGO</c:v>
                </c:pt>
              </c:strCache>
            </c:strRef>
          </c:tx>
          <c:spPr>
            <a:ln w="84355">
              <a:solidFill>
                <a:schemeClr val="bg1">
                  <a:lumMod val="10000"/>
                  <a:lumOff val="90000"/>
                </a:schemeClr>
              </a:solidFill>
            </a:ln>
          </c:spPr>
          <c:dLbls>
            <c:txPr>
              <a:bodyPr/>
              <a:lstStyle/>
              <a:p>
                <a:pPr>
                  <a:defRPr sz="794" baseline="0">
                    <a:solidFill>
                      <a:srgbClr val="FFFF00"/>
                    </a:solidFill>
                    <a:latin typeface="Arial Black" pitchFamily="34" charset="0"/>
                  </a:defRPr>
                </a:pPr>
                <a:endParaRPr lang="es-AR"/>
              </a:p>
            </c:txPr>
            <c:showVal val="1"/>
          </c:dLbls>
          <c:val>
            <c:numRef>
              <c:f>Hoja1!$I$2:$I$31</c:f>
              <c:numCache>
                <c:formatCode>0%</c:formatCode>
                <c:ptCount val="30"/>
                <c:pt idx="0">
                  <c:v>0.71486752979507839</c:v>
                </c:pt>
                <c:pt idx="1">
                  <c:v>0.6797934804616319</c:v>
                </c:pt>
                <c:pt idx="2">
                  <c:v>0.69972791211047813</c:v>
                </c:pt>
                <c:pt idx="3">
                  <c:v>0.68850627356045324</c:v>
                </c:pt>
                <c:pt idx="4">
                  <c:v>0.67412165913236577</c:v>
                </c:pt>
                <c:pt idx="5">
                  <c:v>0.67097150070398615</c:v>
                </c:pt>
                <c:pt idx="6">
                  <c:v>0.6606549142488104</c:v>
                </c:pt>
                <c:pt idx="7">
                  <c:v>0.65647477767230111</c:v>
                </c:pt>
                <c:pt idx="8">
                  <c:v>0.63349373867118153</c:v>
                </c:pt>
                <c:pt idx="9">
                  <c:v>0.66238513618748363</c:v>
                </c:pt>
                <c:pt idx="10">
                  <c:v>0.65301315186808884</c:v>
                </c:pt>
                <c:pt idx="11">
                  <c:v>0.65566936895079875</c:v>
                </c:pt>
                <c:pt idx="12">
                  <c:v>0.65531980636522824</c:v>
                </c:pt>
                <c:pt idx="13">
                  <c:v>0.6517379679144385</c:v>
                </c:pt>
                <c:pt idx="14">
                  <c:v>0.6428212009392823</c:v>
                </c:pt>
                <c:pt idx="15">
                  <c:v>0.66320191786095517</c:v>
                </c:pt>
                <c:pt idx="16">
                  <c:v>0.67020141039774639</c:v>
                </c:pt>
                <c:pt idx="17">
                  <c:v>0.6687912185190108</c:v>
                </c:pt>
                <c:pt idx="18">
                  <c:v>0.66869853978073979</c:v>
                </c:pt>
                <c:pt idx="19">
                  <c:v>0.64040165992110265</c:v>
                </c:pt>
                <c:pt idx="20">
                  <c:v>0.6624966370729084</c:v>
                </c:pt>
                <c:pt idx="21">
                  <c:v>0.67821067821067826</c:v>
                </c:pt>
                <c:pt idx="22">
                  <c:v>0.63139050760082771</c:v>
                </c:pt>
                <c:pt idx="23">
                  <c:v>0.63246222692891774</c:v>
                </c:pt>
                <c:pt idx="24">
                  <c:v>0.62765908126401981</c:v>
                </c:pt>
                <c:pt idx="25">
                  <c:v>0.62794348508634223</c:v>
                </c:pt>
                <c:pt idx="26">
                  <c:v>0.61824875829252202</c:v>
                </c:pt>
                <c:pt idx="27">
                  <c:v>0.61538461538461553</c:v>
                </c:pt>
                <c:pt idx="28">
                  <c:v>0.65873015873015872</c:v>
                </c:pt>
                <c:pt idx="29">
                  <c:v>0.6640625</c:v>
                </c:pt>
              </c:numCache>
            </c:numRef>
          </c:val>
        </c:ser>
        <c:ser>
          <c:idx val="1"/>
          <c:order val="1"/>
          <c:tx>
            <c:strRef>
              <c:f>Hoja1!$J$1</c:f>
              <c:strCache>
                <c:ptCount val="1"/>
                <c:pt idx="0">
                  <c:v>RELACION BLUE/CHICAGO</c:v>
                </c:pt>
              </c:strCache>
            </c:strRef>
          </c:tx>
          <c:spPr>
            <a:ln w="84355">
              <a:solidFill>
                <a:srgbClr val="FFFF00"/>
              </a:solidFill>
            </a:ln>
          </c:spPr>
          <c:dPt>
            <c:idx val="0"/>
          </c:dPt>
          <c:dPt>
            <c:idx val="1"/>
          </c:dPt>
          <c:dPt>
            <c:idx val="2"/>
          </c:dPt>
          <c:dPt>
            <c:idx val="3"/>
          </c:dPt>
          <c:dPt>
            <c:idx val="4"/>
          </c:dPt>
          <c:dPt>
            <c:idx val="5"/>
          </c:dPt>
          <c:dPt>
            <c:idx val="6"/>
          </c:dPt>
          <c:dPt>
            <c:idx val="27"/>
          </c:dPt>
          <c:dPt>
            <c:idx val="28"/>
          </c:dPt>
          <c:dPt>
            <c:idx val="29"/>
          </c:dPt>
          <c:dLbls>
            <c:txPr>
              <a:bodyPr/>
              <a:lstStyle/>
              <a:p>
                <a:pPr>
                  <a:defRPr sz="842" b="1" i="0" baseline="0">
                    <a:solidFill>
                      <a:srgbClr val="00B0F0"/>
                    </a:solidFill>
                    <a:latin typeface="Arial Black" pitchFamily="34" charset="0"/>
                  </a:defRPr>
                </a:pPr>
                <a:endParaRPr lang="es-AR"/>
              </a:p>
            </c:txPr>
            <c:showVal val="1"/>
          </c:dLbls>
          <c:val>
            <c:numRef>
              <c:f>Hoja1!$J$2:$J$31</c:f>
              <c:numCache>
                <c:formatCode>0%</c:formatCode>
                <c:ptCount val="30"/>
                <c:pt idx="0">
                  <c:v>0.63215558419895368</c:v>
                </c:pt>
                <c:pt idx="1">
                  <c:v>0.63988946064417795</c:v>
                </c:pt>
                <c:pt idx="2">
                  <c:v>0.63611628373679807</c:v>
                </c:pt>
                <c:pt idx="3">
                  <c:v>0.62341639475746902</c:v>
                </c:pt>
                <c:pt idx="4">
                  <c:v>0.61438936022190294</c:v>
                </c:pt>
                <c:pt idx="5">
                  <c:v>0.61126640953964828</c:v>
                </c:pt>
                <c:pt idx="6">
                  <c:v>0.60712637109005763</c:v>
                </c:pt>
                <c:pt idx="7">
                  <c:v>0.60223215833073374</c:v>
                </c:pt>
                <c:pt idx="8">
                  <c:v>0.57027606828403654</c:v>
                </c:pt>
                <c:pt idx="9">
                  <c:v>0.5842990835474956</c:v>
                </c:pt>
                <c:pt idx="10">
                  <c:v>0.58090127006670478</c:v>
                </c:pt>
                <c:pt idx="11">
                  <c:v>0.57884346309393753</c:v>
                </c:pt>
                <c:pt idx="12">
                  <c:v>0.56950411743644824</c:v>
                </c:pt>
                <c:pt idx="13">
                  <c:v>0.56338842020108648</c:v>
                </c:pt>
                <c:pt idx="14">
                  <c:v>0.56008183844214687</c:v>
                </c:pt>
                <c:pt idx="15">
                  <c:v>0.55643645759924831</c:v>
                </c:pt>
                <c:pt idx="16">
                  <c:v>0.52179125624991496</c:v>
                </c:pt>
                <c:pt idx="17">
                  <c:v>0.50472659251093954</c:v>
                </c:pt>
                <c:pt idx="18">
                  <c:v>0.50435737322445617</c:v>
                </c:pt>
                <c:pt idx="19">
                  <c:v>0.4835465236228596</c:v>
                </c:pt>
                <c:pt idx="20">
                  <c:v>0.49631855085060689</c:v>
                </c:pt>
                <c:pt idx="21">
                  <c:v>0.51293244570555463</c:v>
                </c:pt>
                <c:pt idx="22">
                  <c:v>0.47938908910433203</c:v>
                </c:pt>
                <c:pt idx="23">
                  <c:v>0.46230221125598381</c:v>
                </c:pt>
                <c:pt idx="24">
                  <c:v>0.41813171148911904</c:v>
                </c:pt>
                <c:pt idx="25">
                  <c:v>0.43290043290043301</c:v>
                </c:pt>
                <c:pt idx="26">
                  <c:v>0.44146825396825401</c:v>
                </c:pt>
                <c:pt idx="27">
                  <c:v>0.44615384615384618</c:v>
                </c:pt>
                <c:pt idx="28">
                  <c:v>0.49206349206349209</c:v>
                </c:pt>
                <c:pt idx="29">
                  <c:v>0.46875</c:v>
                </c:pt>
              </c:numCache>
            </c:numRef>
          </c:val>
        </c:ser>
        <c:dLbls/>
        <c:axId val="96523008"/>
        <c:axId val="96524544"/>
      </c:barChart>
      <c:catAx>
        <c:axId val="96523008"/>
        <c:scaling>
          <c:orientation val="minMax"/>
        </c:scaling>
        <c:delete val="1"/>
        <c:axPos val="b"/>
        <c:tickLblPos val="none"/>
        <c:crossAx val="96524544"/>
        <c:crosses val="autoZero"/>
        <c:auto val="1"/>
        <c:lblAlgn val="ctr"/>
        <c:lblOffset val="100"/>
      </c:catAx>
      <c:valAx>
        <c:axId val="96524544"/>
        <c:scaling>
          <c:orientation val="minMax"/>
          <c:max val="1"/>
          <c:min val="0"/>
        </c:scaling>
        <c:delete val="1"/>
        <c:axPos val="l"/>
        <c:majorGridlines/>
        <c:numFmt formatCode="0%" sourceLinked="1"/>
        <c:tickLblPos val="none"/>
        <c:crossAx val="96523008"/>
        <c:crosses val="autoZero"/>
        <c:crossBetween val="between"/>
        <c:majorUnit val="10"/>
        <c:minorUnit val="2"/>
      </c:valAx>
      <c:spPr>
        <a:noFill/>
        <a:ln w="25382">
          <a:noFill/>
        </a:ln>
      </c:spPr>
    </c:plotArea>
    <c:legend>
      <c:legendPos val="t"/>
      <c:layout>
        <c:manualLayout>
          <c:xMode val="edge"/>
          <c:yMode val="edge"/>
          <c:x val="0.17196887360910873"/>
          <c:y val="0.17159741170967491"/>
          <c:w val="0.82803100316685774"/>
          <c:h val="5.3095813518359701E-2"/>
        </c:manualLayout>
      </c:layout>
      <c:txPr>
        <a:bodyPr/>
        <a:lstStyle/>
        <a:p>
          <a:pPr>
            <a:defRPr b="1" i="0" baseline="0">
              <a:solidFill>
                <a:srgbClr val="FFFF00"/>
              </a:solidFill>
              <a:latin typeface="Arial" pitchFamily="34" charset="0"/>
            </a:defRPr>
          </a:pPr>
          <a:endParaRPr lang="es-AR"/>
        </a:p>
      </c:txPr>
    </c:legend>
    <c:plotVisOnly val="1"/>
    <c:dispBlanksAs val="gap"/>
  </c:chart>
  <c:txPr>
    <a:bodyPr/>
    <a:lstStyle/>
    <a:p>
      <a:pPr>
        <a:defRPr sz="1699"/>
      </a:pPr>
      <a:endParaRPr lang="es-AR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autoTitleDeleted val="1"/>
    <c:plotArea>
      <c:layout>
        <c:manualLayout>
          <c:layoutTarget val="inner"/>
          <c:xMode val="edge"/>
          <c:yMode val="edge"/>
          <c:x val="8.2690189148246246E-2"/>
          <c:y val="5.111615278614267E-2"/>
          <c:w val="0.91730981256899036"/>
          <c:h val="0.88502850936735356"/>
        </c:manualLayout>
      </c:layout>
      <c:barChart>
        <c:barDir val="col"/>
        <c:grouping val="clustered"/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U$S/TN.</c:v>
                </c:pt>
              </c:strCache>
            </c:strRef>
          </c:tx>
          <c:spPr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path path="rect">
                <a:fillToRect l="100000" t="100000"/>
              </a:path>
              <a:tileRect r="-100000" b="-100000"/>
            </a:gradFill>
            <a:ln w="40495">
              <a:noFill/>
              <a:prstDash val="solid"/>
            </a:ln>
            <a:scene3d>
              <a:camera prst="orthographicFront"/>
              <a:lightRig rig="threePt" dir="t"/>
            </a:scene3d>
            <a:sp3d>
              <a:bevelT w="114300" prst="artDeco"/>
              <a:bevelB w="114300" prst="artDeco"/>
            </a:sp3d>
          </c:spPr>
          <c:dPt>
            <c:idx val="0"/>
            <c:spPr>
              <a:solidFill>
                <a:srgbClr val="00B050"/>
              </a:solidFill>
              <a:ln w="83193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114300" prst="artDeco"/>
                <a:bevelB w="114300" prst="artDeco"/>
              </a:sp3d>
            </c:spPr>
          </c:dPt>
          <c:dPt>
            <c:idx val="1"/>
            <c:spPr>
              <a:solidFill>
                <a:srgbClr val="00B050"/>
              </a:solidFill>
              <a:ln w="89133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114300" prst="artDeco"/>
                <a:bevelB w="114300" prst="artDeco"/>
              </a:sp3d>
            </c:spPr>
          </c:dPt>
          <c:dPt>
            <c:idx val="2"/>
            <c:spPr>
              <a:solidFill>
                <a:srgbClr val="FF0000"/>
              </a:solidFill>
              <a:ln w="86165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114300" prst="artDeco"/>
                <a:bevelB w="114300" prst="artDeco"/>
              </a:sp3d>
            </c:spPr>
          </c:dPt>
          <c:dPt>
            <c:idx val="3"/>
            <c:spPr>
              <a:solidFill>
                <a:srgbClr val="FF0000"/>
              </a:solidFill>
              <a:ln w="89133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114300" prst="artDeco"/>
                <a:bevelB w="114300" prst="artDeco"/>
              </a:sp3d>
            </c:spPr>
          </c:dPt>
          <c:dPt>
            <c:idx val="4"/>
            <c:spPr>
              <a:solidFill>
                <a:srgbClr val="FFFF00"/>
              </a:solidFill>
              <a:ln w="40495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114300" prst="artDeco"/>
                <a:bevelB w="114300" prst="artDeco"/>
              </a:sp3d>
            </c:spPr>
          </c:dPt>
          <c:dPt>
            <c:idx val="5"/>
            <c:spPr>
              <a:solidFill>
                <a:srgbClr val="FFFF00"/>
              </a:solidFill>
              <a:ln w="40495">
                <a:noFill/>
                <a:prstDash val="solid"/>
              </a:ln>
              <a:scene3d>
                <a:camera prst="orthographicFront"/>
                <a:lightRig rig="threePt" dir="t"/>
              </a:scene3d>
              <a:sp3d>
                <a:bevelT w="114300" prst="artDeco"/>
                <a:bevelB w="114300" prst="artDeco"/>
              </a:sp3d>
            </c:spPr>
          </c:dPt>
          <c:dLbls>
            <c:spPr>
              <a:solidFill>
                <a:srgbClr val="FFFFFF"/>
              </a:solidFill>
              <a:ln w="27019">
                <a:noFill/>
              </a:ln>
            </c:spPr>
            <c:txPr>
              <a:bodyPr/>
              <a:lstStyle/>
              <a:p>
                <a:pPr>
                  <a:defRPr sz="1381" b="1" i="0" u="none" strike="noStrike" baseline="0">
                    <a:solidFill>
                      <a:srgbClr val="000080"/>
                    </a:solidFill>
                    <a:latin typeface="Arial"/>
                    <a:ea typeface="Arial"/>
                    <a:cs typeface="Arial"/>
                  </a:defRPr>
                </a:pPr>
                <a:endParaRPr lang="es-AR"/>
              </a:p>
            </c:txPr>
            <c:dLblPos val="ctr"/>
            <c:showVal val="1"/>
          </c:dLbls>
          <c:cat>
            <c:strRef>
              <c:f>Sheet1!$B$1:$G$1</c:f>
              <c:strCache>
                <c:ptCount val="6"/>
                <c:pt idx="0">
                  <c:v>SOJA OFICIAL</c:v>
                </c:pt>
                <c:pt idx="1">
                  <c:v>SOJA BLUE</c:v>
                </c:pt>
                <c:pt idx="2">
                  <c:v>MAIZ OFICIAL</c:v>
                </c:pt>
                <c:pt idx="3">
                  <c:v>MAIZ BLUE</c:v>
                </c:pt>
                <c:pt idx="4">
                  <c:v>TRIGO OFICIAL</c:v>
                </c:pt>
                <c:pt idx="5">
                  <c:v>TRIGO BLUE</c:v>
                </c:pt>
              </c:strCache>
            </c:strRef>
          </c:cat>
          <c:val>
            <c:numRef>
              <c:f>Sheet1!$B$2:$G$2</c:f>
              <c:numCache>
                <c:formatCode>#,##0</c:formatCode>
                <c:ptCount val="6"/>
                <c:pt idx="0">
                  <c:v>434</c:v>
                </c:pt>
                <c:pt idx="1">
                  <c:v>308</c:v>
                </c:pt>
                <c:pt idx="2">
                  <c:v>175</c:v>
                </c:pt>
                <c:pt idx="3">
                  <c:v>124</c:v>
                </c:pt>
                <c:pt idx="4">
                  <c:v>220</c:v>
                </c:pt>
                <c:pt idx="5">
                  <c:v>155</c:v>
                </c:pt>
              </c:numCache>
            </c:numRef>
          </c:val>
        </c:ser>
        <c:dLbls/>
        <c:gapWidth val="90"/>
        <c:axId val="96649984"/>
        <c:axId val="96651520"/>
      </c:barChart>
      <c:catAx>
        <c:axId val="96649984"/>
        <c:scaling>
          <c:orientation val="minMax"/>
        </c:scaling>
        <c:axPos val="b"/>
        <c:numFmt formatCode="mmm\-yy" sourceLinked="1"/>
        <c:tickLblPos val="nextTo"/>
        <c:spPr>
          <a:ln w="10161">
            <a:noFill/>
          </a:ln>
        </c:spPr>
        <c:txPr>
          <a:bodyPr rot="0" vert="horz"/>
          <a:lstStyle/>
          <a:p>
            <a:pPr>
              <a:defRPr sz="995" b="1" i="0" u="none" strike="noStrike" baseline="0">
                <a:solidFill>
                  <a:srgbClr val="FFFF00"/>
                </a:solidFill>
                <a:latin typeface="Arial"/>
                <a:ea typeface="Arial"/>
                <a:cs typeface="Arial"/>
              </a:defRPr>
            </a:pPr>
            <a:endParaRPr lang="es-AR"/>
          </a:p>
        </c:txPr>
        <c:crossAx val="96651520"/>
        <c:crosses val="autoZero"/>
        <c:auto val="1"/>
        <c:lblAlgn val="ctr"/>
        <c:lblOffset val="100"/>
        <c:tickLblSkip val="1"/>
        <c:tickMarkSkip val="1"/>
      </c:catAx>
      <c:valAx>
        <c:axId val="96651520"/>
        <c:scaling>
          <c:orientation val="minMax"/>
        </c:scaling>
        <c:axPos val="l"/>
        <c:numFmt formatCode="#,##0" sourceLinked="1"/>
        <c:minorTickMark val="out"/>
        <c:tickLblPos val="nextTo"/>
        <c:spPr>
          <a:ln w="13470">
            <a:solidFill>
              <a:srgbClr val="FFFFFF"/>
            </a:solidFill>
            <a:prstDash val="solid"/>
          </a:ln>
        </c:spPr>
        <c:txPr>
          <a:bodyPr rot="0" vert="horz"/>
          <a:lstStyle/>
          <a:p>
            <a:pPr>
              <a:defRPr sz="1135" b="1" i="0" u="none" strike="noStrike" baseline="0">
                <a:solidFill>
                  <a:srgbClr val="FFFF00"/>
                </a:solidFill>
                <a:latin typeface="Arial"/>
                <a:ea typeface="Arial"/>
                <a:cs typeface="Arial"/>
              </a:defRPr>
            </a:pPr>
            <a:endParaRPr lang="es-AR"/>
          </a:p>
        </c:txPr>
        <c:crossAx val="96649984"/>
        <c:crosses val="autoZero"/>
        <c:crossBetween val="between"/>
      </c:valAx>
      <c:spPr>
        <a:noFill/>
        <a:ln w="25409"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066" b="0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es-AR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AR"/>
  <c:chart>
    <c:view3D>
      <c:depthPercent val="100"/>
      <c:perspective val="30"/>
    </c:view3D>
    <c:sideWall>
      <c:spPr>
        <a:noFill/>
        <a:ln w="10101">
          <a:solidFill>
            <a:srgbClr val="99CC00"/>
          </a:solidFill>
          <a:prstDash val="solid"/>
        </a:ln>
      </c:spPr>
    </c:sideWall>
    <c:backWall>
      <c:spPr>
        <a:noFill/>
        <a:ln w="10101">
          <a:solidFill>
            <a:srgbClr val="99CC0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3506493506493544"/>
          <c:y val="2.7713625866050841E-2"/>
          <c:w val="0.8493506493506493"/>
          <c:h val="0.78647222168424902"/>
        </c:manualLayout>
      </c:layout>
      <c:bar3DChart>
        <c:barDir val="col"/>
        <c:grouping val="stacked"/>
        <c:ser>
          <c:idx val="2"/>
          <c:order val="0"/>
          <c:tx>
            <c:strRef>
              <c:f>Sheet1!$B$1</c:f>
              <c:strCache>
                <c:ptCount val="1"/>
                <c:pt idx="0">
                  <c:v>Petroleo y Combustibles</c:v>
                </c:pt>
              </c:strCache>
            </c:strRef>
          </c:tx>
          <c:spPr>
            <a:solidFill>
              <a:srgbClr val="800080"/>
            </a:solidFill>
            <a:ln w="1009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prst="convex"/>
              <a:bevelB prst="convex"/>
            </a:sp3d>
          </c:spPr>
          <c:dLbls>
            <c:spPr>
              <a:noFill/>
              <a:ln w="20199">
                <a:noFill/>
              </a:ln>
            </c:spPr>
            <c:txPr>
              <a:bodyPr/>
              <a:lstStyle/>
              <a:p>
                <a:pPr>
                  <a:defRPr sz="999" b="1" i="0" u="none" strike="noStrike" baseline="0">
                    <a:solidFill>
                      <a:srgbClr val="FFFFFF"/>
                    </a:solidFill>
                    <a:latin typeface="Arial Black" pitchFamily="34" charset="0"/>
                    <a:ea typeface="Times New Roman"/>
                    <a:cs typeface="Times New Roman"/>
                  </a:defRPr>
                </a:pPr>
                <a:endParaRPr lang="es-AR"/>
              </a:p>
            </c:txPr>
            <c:showVal val="1"/>
          </c:dLbls>
          <c:cat>
            <c:numRef>
              <c:f>Sheet1!$A$2:$A$9</c:f>
              <c:numCache>
                <c:formatCode>General</c:formatCode>
                <c:ptCount val="8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</c:numCache>
            </c:numRef>
          </c:cat>
          <c:val>
            <c:numRef>
              <c:f>Sheet1!$B$2:$B$9</c:f>
              <c:numCache>
                <c:formatCode>#,##0;[Red]\-#,##0</c:formatCode>
                <c:ptCount val="8"/>
                <c:pt idx="0">
                  <c:v>6219</c:v>
                </c:pt>
                <c:pt idx="1">
                  <c:v>6814</c:v>
                </c:pt>
                <c:pt idx="2">
                  <c:v>8848</c:v>
                </c:pt>
                <c:pt idx="3">
                  <c:v>6711</c:v>
                </c:pt>
                <c:pt idx="4">
                  <c:v>7996</c:v>
                </c:pt>
                <c:pt idx="5">
                  <c:v>6092</c:v>
                </c:pt>
                <c:pt idx="6" formatCode="_ * #,##0_ ;_ * \-#,##0_ ;_ * &quot;-&quot;??_ ;_ @_ ">
                  <c:v>6515</c:v>
                </c:pt>
                <c:pt idx="7" formatCode="_ * #,##0_ ;_ * \-#,##0_ ;_ * &quot;-&quot;??_ ;_ @_ ">
                  <c:v>6406</c:v>
                </c:pt>
              </c:numCache>
            </c:numRef>
          </c:val>
        </c:ser>
        <c:ser>
          <c:idx val="3"/>
          <c:order val="1"/>
          <c:tx>
            <c:strRef>
              <c:f>Sheet1!$C$1</c:f>
              <c:strCache>
                <c:ptCount val="1"/>
                <c:pt idx="0">
                  <c:v>Manufacturas Industr.</c:v>
                </c:pt>
              </c:strCache>
            </c:strRef>
          </c:tx>
          <c:spPr>
            <a:solidFill>
              <a:srgbClr val="FFFFFF"/>
            </a:solidFill>
            <a:ln w="1009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prst="convex"/>
              <a:bevelB prst="convex"/>
            </a:sp3d>
          </c:spPr>
          <c:dLbls>
            <c:spPr>
              <a:noFill/>
              <a:ln w="20199">
                <a:noFill/>
              </a:ln>
            </c:spPr>
            <c:txPr>
              <a:bodyPr/>
              <a:lstStyle/>
              <a:p>
                <a:pPr>
                  <a:defRPr sz="999" b="1" i="0" u="none" strike="noStrike" baseline="0">
                    <a:solidFill>
                      <a:srgbClr val="000080"/>
                    </a:solidFill>
                    <a:latin typeface="Arial Black" pitchFamily="34" charset="0"/>
                    <a:ea typeface="Times New Roman"/>
                    <a:cs typeface="Times New Roman"/>
                  </a:defRPr>
                </a:pPr>
                <a:endParaRPr lang="es-AR"/>
              </a:p>
            </c:txPr>
            <c:showVal val="1"/>
          </c:dLbls>
          <c:cat>
            <c:numRef>
              <c:f>Sheet1!$A$2:$A$9</c:f>
              <c:numCache>
                <c:formatCode>General</c:formatCode>
                <c:ptCount val="8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</c:numCache>
            </c:numRef>
          </c:cat>
          <c:val>
            <c:numRef>
              <c:f>Sheet1!$C$2:$C$9</c:f>
              <c:numCache>
                <c:formatCode>#,##0;[Red]\-#,##0</c:formatCode>
                <c:ptCount val="8"/>
                <c:pt idx="0">
                  <c:v>9678</c:v>
                </c:pt>
                <c:pt idx="1">
                  <c:v>12025</c:v>
                </c:pt>
                <c:pt idx="2">
                  <c:v>14902</c:v>
                </c:pt>
                <c:pt idx="3">
                  <c:v>17339</c:v>
                </c:pt>
                <c:pt idx="4">
                  <c:v>22059</c:v>
                </c:pt>
                <c:pt idx="5">
                  <c:v>18958</c:v>
                </c:pt>
                <c:pt idx="6" formatCode="_ * #,##0_ ;_ * \-#,##0_ ;_ * &quot;-&quot;??_ ;_ @_ ">
                  <c:v>23816</c:v>
                </c:pt>
                <c:pt idx="7" formatCode="_ * #,##0_ ;_ * \-#,##0_ ;_ * &quot;-&quot;??_ ;_ @_ ">
                  <c:v>29193</c:v>
                </c:pt>
              </c:numCache>
            </c:numRef>
          </c:val>
        </c:ser>
        <c:ser>
          <c:idx val="4"/>
          <c:order val="2"/>
          <c:tx>
            <c:strRef>
              <c:f>Sheet1!$D$1</c:f>
              <c:strCache>
                <c:ptCount val="1"/>
                <c:pt idx="0">
                  <c:v>Productos Primarios</c:v>
                </c:pt>
              </c:strCache>
            </c:strRef>
          </c:tx>
          <c:spPr>
            <a:solidFill>
              <a:srgbClr val="FFFF00"/>
            </a:solidFill>
            <a:ln w="1009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prst="convex"/>
              <a:bevelB prst="convex"/>
            </a:sp3d>
          </c:spPr>
          <c:dLbls>
            <c:spPr>
              <a:noFill/>
              <a:ln w="20199">
                <a:noFill/>
              </a:ln>
            </c:spPr>
            <c:txPr>
              <a:bodyPr/>
              <a:lstStyle/>
              <a:p>
                <a:pPr>
                  <a:defRPr sz="999" b="1" i="0" u="none" strike="noStrike" baseline="0">
                    <a:solidFill>
                      <a:srgbClr val="000080"/>
                    </a:solidFill>
                    <a:latin typeface="Arial Black" pitchFamily="34" charset="0"/>
                    <a:ea typeface="Times New Roman"/>
                    <a:cs typeface="Times New Roman"/>
                  </a:defRPr>
                </a:pPr>
                <a:endParaRPr lang="es-AR"/>
              </a:p>
            </c:txPr>
            <c:showVal val="1"/>
          </c:dLbls>
          <c:cat>
            <c:numRef>
              <c:f>Sheet1!$A$2:$A$9</c:f>
              <c:numCache>
                <c:formatCode>General</c:formatCode>
                <c:ptCount val="8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</c:numCache>
            </c:numRef>
          </c:cat>
          <c:val>
            <c:numRef>
              <c:f>Sheet1!$D$2:$D$9</c:f>
              <c:numCache>
                <c:formatCode>#,##0;[Red]\-#,##0</c:formatCode>
                <c:ptCount val="8"/>
                <c:pt idx="0">
                  <c:v>6910</c:v>
                </c:pt>
                <c:pt idx="1">
                  <c:v>9314</c:v>
                </c:pt>
                <c:pt idx="2">
                  <c:v>8849</c:v>
                </c:pt>
                <c:pt idx="3">
                  <c:v>12305</c:v>
                </c:pt>
                <c:pt idx="4">
                  <c:v>16083</c:v>
                </c:pt>
                <c:pt idx="5">
                  <c:v>9151</c:v>
                </c:pt>
                <c:pt idx="6" formatCode="_ * #,##0_ ;_ * \-#,##0_ ;_ * &quot;-&quot;??_ ;_ @_ ">
                  <c:v>15171</c:v>
                </c:pt>
                <c:pt idx="7" formatCode="_ * #,##0_ ;_ * \-#,##0_ ;_ * &quot;-&quot;??_ ;_ @_ ">
                  <c:v>20341</c:v>
                </c:pt>
              </c:numCache>
            </c:numRef>
          </c:val>
        </c:ser>
        <c:ser>
          <c:idx val="0"/>
          <c:order val="3"/>
          <c:tx>
            <c:strRef>
              <c:f>Sheet1!$E$1</c:f>
              <c:strCache>
                <c:ptCount val="1"/>
                <c:pt idx="0">
                  <c:v>Manufacturas Agrop.</c:v>
                </c:pt>
              </c:strCache>
            </c:strRef>
          </c:tx>
          <c:spPr>
            <a:solidFill>
              <a:srgbClr val="008000"/>
            </a:solidFill>
            <a:ln w="1009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prst="convex"/>
              <a:bevelB prst="convex"/>
            </a:sp3d>
          </c:spPr>
          <c:dLbls>
            <c:spPr>
              <a:noFill/>
              <a:ln w="20199">
                <a:noFill/>
              </a:ln>
            </c:spPr>
            <c:txPr>
              <a:bodyPr/>
              <a:lstStyle/>
              <a:p>
                <a:pPr>
                  <a:defRPr sz="999" b="1" i="0" u="none" strike="noStrike" baseline="0">
                    <a:solidFill>
                      <a:srgbClr val="FFFFFF"/>
                    </a:solidFill>
                    <a:latin typeface="Arial Black" pitchFamily="34" charset="0"/>
                    <a:ea typeface="Times New Roman"/>
                    <a:cs typeface="Times New Roman"/>
                  </a:defRPr>
                </a:pPr>
                <a:endParaRPr lang="es-AR"/>
              </a:p>
            </c:txPr>
            <c:showVal val="1"/>
          </c:dLbls>
          <c:cat>
            <c:numRef>
              <c:f>Sheet1!$A$2:$A$9</c:f>
              <c:numCache>
                <c:formatCode>General</c:formatCode>
                <c:ptCount val="8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</c:numCache>
            </c:numRef>
          </c:cat>
          <c:val>
            <c:numRef>
              <c:f>Sheet1!$E$2:$E$9</c:f>
              <c:numCache>
                <c:formatCode>#,##0;[Red]\-#,##0</c:formatCode>
                <c:ptCount val="8"/>
                <c:pt idx="0">
                  <c:v>11747</c:v>
                </c:pt>
                <c:pt idx="1">
                  <c:v>13227</c:v>
                </c:pt>
                <c:pt idx="2">
                  <c:v>15368</c:v>
                </c:pt>
                <c:pt idx="3">
                  <c:v>19577</c:v>
                </c:pt>
                <c:pt idx="4">
                  <c:v>23883</c:v>
                </c:pt>
                <c:pt idx="5">
                  <c:v>21550</c:v>
                </c:pt>
                <c:pt idx="6" formatCode="_ * #,##0_ ;_ * \-#,##0_ ;_ * &quot;-&quot;??_ ;_ @_ ">
                  <c:v>22910</c:v>
                </c:pt>
                <c:pt idx="7" formatCode="_ * #,##0_ ;_ * \-#,##0_ ;_ * &quot;-&quot;??_ ;_ @_ ">
                  <c:v>28268</c:v>
                </c:pt>
              </c:numCache>
            </c:numRef>
          </c:val>
        </c:ser>
        <c:dLbls/>
        <c:gapWidth val="20"/>
        <c:shape val="box"/>
        <c:axId val="96722304"/>
        <c:axId val="84882944"/>
        <c:axId val="0"/>
      </c:bar3DChart>
      <c:catAx>
        <c:axId val="96722304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155" b="1" i="0" u="none" strike="noStrike" baseline="0">
                    <a:solidFill>
                      <a:srgbClr val="FFFF00"/>
                    </a:solidFill>
                    <a:latin typeface="Arial Black"/>
                    <a:ea typeface="Arial Black"/>
                    <a:cs typeface="Arial Black"/>
                  </a:defRPr>
                </a:pPr>
                <a:r>
                  <a:rPr lang="es-AR"/>
                  <a:t>MILLONES DE DÓLARES</a:t>
                </a:r>
              </a:p>
            </c:rich>
          </c:tx>
          <c:layout>
            <c:manualLayout>
              <c:xMode val="edge"/>
              <c:yMode val="edge"/>
              <c:x val="1.8822027411862775E-2"/>
              <c:y val="2.6284757883525446E-3"/>
            </c:manualLayout>
          </c:layout>
          <c:spPr>
            <a:noFill/>
            <a:ln w="20199">
              <a:noFill/>
            </a:ln>
          </c:spPr>
        </c:title>
        <c:numFmt formatCode="General" sourceLinked="1"/>
        <c:tickLblPos val="nextTo"/>
        <c:txPr>
          <a:bodyPr/>
          <a:lstStyle/>
          <a:p>
            <a:pPr>
              <a:defRPr sz="1194" baseline="0">
                <a:solidFill>
                  <a:srgbClr val="F8F8F8"/>
                </a:solidFill>
                <a:latin typeface="Arial Black" pitchFamily="34" charset="0"/>
              </a:defRPr>
            </a:pPr>
            <a:endParaRPr lang="es-AR"/>
          </a:p>
        </c:txPr>
        <c:crossAx val="84882944"/>
        <c:crosses val="autoZero"/>
        <c:auto val="1"/>
        <c:lblAlgn val="ctr"/>
        <c:lblOffset val="100"/>
      </c:catAx>
      <c:valAx>
        <c:axId val="84882944"/>
        <c:scaling>
          <c:orientation val="minMax"/>
          <c:max val="85000"/>
          <c:min val="0"/>
        </c:scaling>
        <c:axPos val="l"/>
        <c:majorGridlines>
          <c:spPr>
            <a:ln w="10093">
              <a:solidFill>
                <a:srgbClr val="00FFFF"/>
              </a:solidFill>
              <a:prstDash val="solid"/>
            </a:ln>
          </c:spPr>
        </c:majorGridlines>
        <c:numFmt formatCode="#,##0;[Red]\-#,##0" sourceLinked="1"/>
        <c:tickLblPos val="nextTo"/>
        <c:spPr>
          <a:ln w="10093">
            <a:solidFill>
              <a:srgbClr val="00FFFF"/>
            </a:solidFill>
            <a:prstDash val="solid"/>
          </a:ln>
        </c:spPr>
        <c:txPr>
          <a:bodyPr rot="0" vert="horz"/>
          <a:lstStyle/>
          <a:p>
            <a:pPr>
              <a:defRPr sz="1497" b="1" i="0" u="none" strike="noStrike" baseline="0">
                <a:solidFill>
                  <a:schemeClr val="accent6">
                    <a:lumMod val="20000"/>
                    <a:lumOff val="80000"/>
                  </a:schemeClr>
                </a:solidFill>
                <a:latin typeface="Arial Black" pitchFamily="34" charset="0"/>
                <a:ea typeface="Times New Roman"/>
                <a:cs typeface="Times New Roman"/>
              </a:defRPr>
            </a:pPr>
            <a:endParaRPr lang="es-AR"/>
          </a:p>
        </c:txPr>
        <c:crossAx val="96722304"/>
        <c:crosses val="autoZero"/>
        <c:crossBetween val="between"/>
        <c:majorUnit val="10000"/>
      </c:valAx>
      <c:spPr>
        <a:noFill/>
        <a:ln w="25390">
          <a:noFill/>
        </a:ln>
      </c:spPr>
    </c:plotArea>
    <c:legend>
      <c:legendPos val="b"/>
      <c:layout>
        <c:manualLayout>
          <c:xMode val="edge"/>
          <c:yMode val="edge"/>
          <c:x val="1.0823316506924238E-2"/>
          <c:y val="0.87493818707444182"/>
          <c:w val="0.9879366732051057"/>
          <c:h val="0.11298185552892848"/>
        </c:manualLayout>
      </c:layout>
      <c:spPr>
        <a:noFill/>
        <a:ln w="20199">
          <a:noFill/>
        </a:ln>
      </c:spPr>
      <c:txPr>
        <a:bodyPr/>
        <a:lstStyle/>
        <a:p>
          <a:pPr>
            <a:defRPr sz="1297" b="1" i="0" u="none" strike="noStrike" baseline="0">
              <a:solidFill>
                <a:srgbClr val="FFFFFF"/>
              </a:solidFill>
              <a:latin typeface="Arial Black" pitchFamily="34" charset="0"/>
              <a:ea typeface="Times New Roman"/>
              <a:cs typeface="Times New Roman"/>
            </a:defRPr>
          </a:pPr>
          <a:endParaRPr lang="es-AR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 sz="1430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es-AR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0.67675</cdr:x>
      <cdr:y>0.098</cdr:y>
    </cdr:from>
    <cdr:to>
      <cdr:x>0.66675</cdr:x>
      <cdr:y>0.00275</cdr:y>
    </cdr:to>
    <cdr:sp macro="" textlink="">
      <cdr:nvSpPr>
        <cdr:cNvPr id="2" name="1 CuadroTexto"/>
        <cdr:cNvSpPr txBox="1"/>
      </cdr:nvSpPr>
      <cdr:spPr>
        <a:xfrm xmlns:a="http://schemas.openxmlformats.org/drawingml/2006/main">
          <a:off x="6000792" y="500066"/>
          <a:ext cx="1128714" cy="12001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es-AR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0.99981</cdr:x>
      <cdr:y>0.47563</cdr:y>
    </cdr:from>
    <cdr:to>
      <cdr:x>0.99994</cdr:x>
      <cdr:y>0.49888</cdr:y>
    </cdr:to>
    <cdr:sp macro="" textlink="">
      <cdr:nvSpPr>
        <cdr:cNvPr id="2" name="1 Cerrar llave"/>
        <cdr:cNvSpPr/>
      </cdr:nvSpPr>
      <cdr:spPr>
        <a:xfrm xmlns:a="http://schemas.openxmlformats.org/drawingml/2006/main">
          <a:off x="7268121" y="80417"/>
          <a:ext cx="1440160" cy="3816424"/>
        </a:xfrm>
        <a:prstGeom xmlns:a="http://schemas.openxmlformats.org/drawingml/2006/main" prst="rightBrace">
          <a:avLst/>
        </a:prstGeom>
        <a:ln xmlns:a="http://schemas.openxmlformats.org/drawingml/2006/main" w="57150">
          <a:solidFill>
            <a:srgbClr val="FFFFFF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s-AR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0.99981</cdr:x>
      <cdr:y>0.47563</cdr:y>
    </cdr:from>
    <cdr:to>
      <cdr:x>0.99994</cdr:x>
      <cdr:y>0.49888</cdr:y>
    </cdr:to>
    <cdr:sp macro="" textlink="">
      <cdr:nvSpPr>
        <cdr:cNvPr id="2" name="1 Cerrar llave"/>
        <cdr:cNvSpPr/>
      </cdr:nvSpPr>
      <cdr:spPr>
        <a:xfrm xmlns:a="http://schemas.openxmlformats.org/drawingml/2006/main">
          <a:off x="7268121" y="80417"/>
          <a:ext cx="1440160" cy="3816424"/>
        </a:xfrm>
        <a:prstGeom xmlns:a="http://schemas.openxmlformats.org/drawingml/2006/main" prst="rightBrace">
          <a:avLst/>
        </a:prstGeom>
        <a:ln xmlns:a="http://schemas.openxmlformats.org/drawingml/2006/main" w="57150">
          <a:solidFill>
            <a:srgbClr val="FFFFFF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s-AR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E6259B-C038-4A28-931F-37B4AC79F075}" type="datetimeFigureOut">
              <a:rPr lang="es-AR" smtClean="0"/>
              <a:pPr/>
              <a:t>06/09/2012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35038" y="739775"/>
            <a:ext cx="4929187" cy="3695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79768" y="4681974"/>
            <a:ext cx="5438140" cy="443555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362238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50443" y="9362238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569F93-F98B-4DF2-A798-8A55A570F3A2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915032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1pPr>
            <a:lvl2pPr marL="726531" indent="-279435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2pPr>
            <a:lvl3pPr marL="1117740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3pPr>
            <a:lvl4pPr marL="1564836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4pPr>
            <a:lvl5pPr marL="2011931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5pPr>
            <a:lvl6pPr marL="2459027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6pPr>
            <a:lvl7pPr marL="2906123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7pPr>
            <a:lvl8pPr marL="3353219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8pPr>
            <a:lvl9pPr marL="3800315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9pPr>
          </a:lstStyle>
          <a:p>
            <a:pPr eaLnBrk="1" hangingPunct="1"/>
            <a:fld id="{84C2A5F3-8617-48B0-8D9A-3227AF53F496}" type="slidenum">
              <a:rPr lang="en-US" smtClean="0">
                <a:latin typeface="Arial" charset="0"/>
              </a:rPr>
              <a:pPr eaLnBrk="1" hangingPunct="1"/>
              <a:t>2</a:t>
            </a:fld>
            <a:endParaRPr lang="en-US" smtClean="0">
              <a:latin typeface="Arial" charset="0"/>
            </a:endParaRPr>
          </a:p>
        </p:txBody>
      </p:sp>
      <p:sp>
        <p:nvSpPr>
          <p:cNvPr id="177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7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1pPr>
            <a:lvl2pPr marL="726531" indent="-279435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2pPr>
            <a:lvl3pPr marL="1117740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3pPr>
            <a:lvl4pPr marL="1564836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4pPr>
            <a:lvl5pPr marL="2011931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5pPr>
            <a:lvl6pPr marL="2459027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6pPr>
            <a:lvl7pPr marL="2906123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7pPr>
            <a:lvl8pPr marL="3353219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8pPr>
            <a:lvl9pPr marL="3800315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9pPr>
          </a:lstStyle>
          <a:p>
            <a:pPr eaLnBrk="1" hangingPunct="1"/>
            <a:fld id="{09165E65-CC56-4081-A389-A8B648B18359}" type="slidenum">
              <a:rPr lang="en-US" smtClean="0">
                <a:latin typeface="Arial" charset="0"/>
              </a:rPr>
              <a:pPr eaLnBrk="1" hangingPunct="1"/>
              <a:t>3</a:t>
            </a:fld>
            <a:endParaRPr lang="en-US" smtClean="0">
              <a:latin typeface="Arial" charset="0"/>
            </a:endParaRPr>
          </a:p>
        </p:txBody>
      </p:sp>
      <p:sp>
        <p:nvSpPr>
          <p:cNvPr id="141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69F93-F98B-4DF2-A798-8A55A570F3A2}" type="slidenum">
              <a:rPr lang="es-AR" smtClean="0"/>
              <a:pPr/>
              <a:t>7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6638599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1pPr>
            <a:lvl2pPr marL="726531" indent="-279435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2pPr>
            <a:lvl3pPr marL="1117740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3pPr>
            <a:lvl4pPr marL="1564836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4pPr>
            <a:lvl5pPr marL="2011931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5pPr>
            <a:lvl6pPr marL="2459027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6pPr>
            <a:lvl7pPr marL="2906123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7pPr>
            <a:lvl8pPr marL="3353219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8pPr>
            <a:lvl9pPr marL="3800315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9pPr>
          </a:lstStyle>
          <a:p>
            <a:pPr eaLnBrk="1" hangingPunct="1"/>
            <a:fld id="{41983E45-26ED-431A-A2B7-45EDBF977665}" type="slidenum">
              <a:rPr lang="es-ES" smtClean="0">
                <a:latin typeface="Arial" charset="0"/>
              </a:rPr>
              <a:pPr eaLnBrk="1" hangingPunct="1"/>
              <a:t>10</a:t>
            </a:fld>
            <a:endParaRPr lang="es-ES" smtClean="0">
              <a:latin typeface="Arial" charset="0"/>
            </a:endParaRPr>
          </a:p>
        </p:txBody>
      </p:sp>
      <p:sp>
        <p:nvSpPr>
          <p:cNvPr id="178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A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1pPr>
            <a:lvl2pPr marL="726531" indent="-279435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2pPr>
            <a:lvl3pPr marL="1117740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3pPr>
            <a:lvl4pPr marL="1564836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4pPr>
            <a:lvl5pPr marL="2011931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5pPr>
            <a:lvl6pPr marL="2459027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6pPr>
            <a:lvl7pPr marL="2906123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7pPr>
            <a:lvl8pPr marL="3353219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8pPr>
            <a:lvl9pPr marL="3800315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9pPr>
          </a:lstStyle>
          <a:p>
            <a:pPr eaLnBrk="1" hangingPunct="1"/>
            <a:fld id="{69038044-CB13-42C4-97E5-002F2FD2E6C3}" type="slidenum">
              <a:rPr lang="en-US" smtClean="0">
                <a:latin typeface="Arial" charset="0"/>
              </a:rPr>
              <a:pPr eaLnBrk="1" hangingPunct="1"/>
              <a:t>13</a:t>
            </a:fld>
            <a:endParaRPr lang="en-US" smtClean="0">
              <a:latin typeface="Arial" charset="0"/>
            </a:endParaRPr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A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7"/>
          <p:cNvSpPr txBox="1">
            <a:spLocks noGrp="1" noChangeArrowheads="1"/>
          </p:cNvSpPr>
          <p:nvPr/>
        </p:nvSpPr>
        <p:spPr bwMode="auto">
          <a:xfrm>
            <a:off x="3849415" y="9362604"/>
            <a:ext cx="2946730" cy="492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809" tIns="46404" rIns="92809" bIns="46404" anchor="b"/>
          <a:lstStyle>
            <a:lvl1pPr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9pPr>
          </a:lstStyle>
          <a:p>
            <a:pPr algn="r" eaLnBrk="1" hangingPunct="1"/>
            <a:fld id="{FF5FD7E0-BDFA-4C06-8C75-0C633CE2FE64}" type="slidenum">
              <a:rPr lang="en-US">
                <a:latin typeface="Arial" charset="0"/>
              </a:rPr>
              <a:pPr algn="r" eaLnBrk="1" hangingPunct="1"/>
              <a:t>18</a:t>
            </a:fld>
            <a:endParaRPr lang="en-US">
              <a:latin typeface="Arial" charset="0"/>
            </a:endParaRPr>
          </a:p>
        </p:txBody>
      </p:sp>
      <p:sp>
        <p:nvSpPr>
          <p:cNvPr id="174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A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1pPr>
            <a:lvl2pPr marL="726531" indent="-279435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2pPr>
            <a:lvl3pPr marL="1117740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3pPr>
            <a:lvl4pPr marL="1564836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4pPr>
            <a:lvl5pPr marL="2011931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5pPr>
            <a:lvl6pPr marL="2459027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6pPr>
            <a:lvl7pPr marL="2906123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7pPr>
            <a:lvl8pPr marL="3353219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8pPr>
            <a:lvl9pPr marL="3800315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9pPr>
          </a:lstStyle>
          <a:p>
            <a:pPr eaLnBrk="1" hangingPunct="1"/>
            <a:fld id="{8F33D334-2DC4-44E5-A6E5-34B138069152}" type="slidenum">
              <a:rPr lang="es-AR" smtClean="0">
                <a:latin typeface="Arial" charset="0"/>
              </a:rPr>
              <a:pPr eaLnBrk="1" hangingPunct="1"/>
              <a:t>19</a:t>
            </a:fld>
            <a:endParaRPr lang="es-AR" smtClean="0">
              <a:latin typeface="Arial" charset="0"/>
            </a:endParaRPr>
          </a:p>
        </p:txBody>
      </p:sp>
      <p:sp>
        <p:nvSpPr>
          <p:cNvPr id="175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5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A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1pPr>
            <a:lvl2pPr marL="726531" indent="-279435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2pPr>
            <a:lvl3pPr marL="1117740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3pPr>
            <a:lvl4pPr marL="1564836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4pPr>
            <a:lvl5pPr marL="2011931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5pPr>
            <a:lvl6pPr marL="2459027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6pPr>
            <a:lvl7pPr marL="2906123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7pPr>
            <a:lvl8pPr marL="3353219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8pPr>
            <a:lvl9pPr marL="3800315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9pPr>
          </a:lstStyle>
          <a:p>
            <a:pPr eaLnBrk="1" hangingPunct="1"/>
            <a:fld id="{42954B45-6933-4121-A30E-09690CE76139}" type="slidenum">
              <a:rPr lang="en-US" smtClean="0">
                <a:latin typeface="Arial" charset="0"/>
              </a:rPr>
              <a:pPr eaLnBrk="1" hangingPunct="1"/>
              <a:t>20</a:t>
            </a:fld>
            <a:endParaRPr lang="en-US" smtClean="0">
              <a:latin typeface="Arial" charset="0"/>
            </a:endParaRPr>
          </a:p>
        </p:txBody>
      </p:sp>
      <p:sp>
        <p:nvSpPr>
          <p:cNvPr id="173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A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1pPr>
            <a:lvl2pPr marL="726531" indent="-279435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2pPr>
            <a:lvl3pPr marL="1117740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3pPr>
            <a:lvl4pPr marL="1564836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4pPr>
            <a:lvl5pPr marL="2011931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5pPr>
            <a:lvl6pPr marL="2459027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6pPr>
            <a:lvl7pPr marL="2906123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7pPr>
            <a:lvl8pPr marL="3353219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8pPr>
            <a:lvl9pPr marL="3800315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9pPr>
          </a:lstStyle>
          <a:p>
            <a:pPr eaLnBrk="1" hangingPunct="1"/>
            <a:fld id="{24B4359C-565F-4298-BCE3-902F0CED1F3E}" type="slidenum">
              <a:rPr lang="en-US" smtClean="0">
                <a:latin typeface="Arial" charset="0"/>
              </a:rPr>
              <a:pPr eaLnBrk="1" hangingPunct="1"/>
              <a:t>21</a:t>
            </a:fld>
            <a:endParaRPr lang="en-US" smtClean="0">
              <a:latin typeface="Arial" charset="0"/>
            </a:endParaRPr>
          </a:p>
        </p:txBody>
      </p:sp>
      <p:sp>
        <p:nvSpPr>
          <p:cNvPr id="166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6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A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1pPr>
            <a:lvl2pPr marL="726531" indent="-279435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2pPr>
            <a:lvl3pPr marL="1117740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3pPr>
            <a:lvl4pPr marL="1564836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4pPr>
            <a:lvl5pPr marL="2011931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5pPr>
            <a:lvl6pPr marL="2459027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6pPr>
            <a:lvl7pPr marL="2906123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7pPr>
            <a:lvl8pPr marL="3353219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8pPr>
            <a:lvl9pPr marL="3800315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9pPr>
          </a:lstStyle>
          <a:p>
            <a:pPr eaLnBrk="1" hangingPunct="1"/>
            <a:fld id="{252D03A9-74C0-4E39-8E4B-B42BFD3A35AA}" type="slidenum">
              <a:rPr lang="en-US" smtClean="0">
                <a:latin typeface="Arial" charset="0"/>
              </a:rPr>
              <a:pPr eaLnBrk="1" hangingPunct="1"/>
              <a:t>22</a:t>
            </a:fld>
            <a:endParaRPr lang="en-US" smtClean="0">
              <a:latin typeface="Arial" charset="0"/>
            </a:endParaRPr>
          </a:p>
        </p:txBody>
      </p:sp>
      <p:sp>
        <p:nvSpPr>
          <p:cNvPr id="167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A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1pPr>
            <a:lvl2pPr marL="726531" indent="-279435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2pPr>
            <a:lvl3pPr marL="1117740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3pPr>
            <a:lvl4pPr marL="1564836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4pPr>
            <a:lvl5pPr marL="2011931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5pPr>
            <a:lvl6pPr marL="2459027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6pPr>
            <a:lvl7pPr marL="2906123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7pPr>
            <a:lvl8pPr marL="3353219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8pPr>
            <a:lvl9pPr marL="3800315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9pPr>
          </a:lstStyle>
          <a:p>
            <a:pPr eaLnBrk="1" hangingPunct="1"/>
            <a:fld id="{24B4359C-565F-4298-BCE3-902F0CED1F3E}" type="slidenum">
              <a:rPr lang="en-US" smtClean="0">
                <a:latin typeface="Arial" charset="0"/>
              </a:rPr>
              <a:pPr eaLnBrk="1" hangingPunct="1"/>
              <a:t>24</a:t>
            </a:fld>
            <a:endParaRPr lang="en-US" smtClean="0">
              <a:latin typeface="Arial" charset="0"/>
            </a:endParaRPr>
          </a:p>
        </p:txBody>
      </p:sp>
      <p:sp>
        <p:nvSpPr>
          <p:cNvPr id="166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6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A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1pPr>
            <a:lvl2pPr marL="726531" indent="-279435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2pPr>
            <a:lvl3pPr marL="1117740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3pPr>
            <a:lvl4pPr marL="1564836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4pPr>
            <a:lvl5pPr marL="2011931" indent="-223548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5pPr>
            <a:lvl6pPr marL="2459027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6pPr>
            <a:lvl7pPr marL="2906123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7pPr>
            <a:lvl8pPr marL="3353219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8pPr>
            <a:lvl9pPr marL="3800315" indent="-22354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9pPr>
          </a:lstStyle>
          <a:p>
            <a:pPr eaLnBrk="1" hangingPunct="1"/>
            <a:fld id="{D4B4FBA7-C89B-41B1-86C8-56FCFC1CE54E}" type="slidenum">
              <a:rPr lang="en-US" smtClean="0">
                <a:latin typeface="Arial" charset="0"/>
              </a:rPr>
              <a:pPr eaLnBrk="1" hangingPunct="1"/>
              <a:t>31</a:t>
            </a:fld>
            <a:endParaRPr lang="en-US" smtClean="0">
              <a:latin typeface="Arial" charset="0"/>
            </a:endParaRPr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E6F9-0A53-4BFB-8CC2-9764E787BA9B}" type="datetimeFigureOut">
              <a:rPr lang="es-AR" smtClean="0"/>
              <a:pPr/>
              <a:t>06/09/2012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3ECFC-7529-4ACC-932F-4E3449D2D0AF}" type="slidenum">
              <a:rPr lang="es-AR" smtClean="0"/>
              <a:pPr/>
              <a:t>‹Nº›</a:t>
            </a:fld>
            <a:endParaRPr lang="es-A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E6F9-0A53-4BFB-8CC2-9764E787BA9B}" type="datetimeFigureOut">
              <a:rPr lang="es-AR" smtClean="0"/>
              <a:pPr/>
              <a:t>06/09/2012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3ECFC-7529-4ACC-932F-4E3449D2D0AF}" type="slidenum">
              <a:rPr lang="es-AR" smtClean="0"/>
              <a:pPr/>
              <a:t>‹Nº›</a:t>
            </a:fld>
            <a:endParaRPr lang="es-A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E6F9-0A53-4BFB-8CC2-9764E787BA9B}" type="datetimeFigureOut">
              <a:rPr lang="es-AR" smtClean="0"/>
              <a:pPr/>
              <a:t>06/09/2012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3ECFC-7529-4ACC-932F-4E3449D2D0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E6F9-0A53-4BFB-8CC2-9764E787BA9B}" type="datetimeFigureOut">
              <a:rPr lang="es-AR" smtClean="0"/>
              <a:pPr/>
              <a:t>06/09/2012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3ECFC-7529-4ACC-932F-4E3449D2D0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E6F9-0A53-4BFB-8CC2-9764E787BA9B}" type="datetimeFigureOut">
              <a:rPr lang="es-AR" smtClean="0"/>
              <a:pPr/>
              <a:t>06/09/2012</a:t>
            </a:fld>
            <a:endParaRPr lang="es-A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3ECFC-7529-4ACC-932F-4E3449D2D0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E6F9-0A53-4BFB-8CC2-9764E787BA9B}" type="datetimeFigureOut">
              <a:rPr lang="es-AR" smtClean="0"/>
              <a:pPr/>
              <a:t>06/09/2012</a:t>
            </a:fld>
            <a:endParaRPr lang="es-A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3ECFC-7529-4ACC-932F-4E3449D2D0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E6F9-0A53-4BFB-8CC2-9764E787BA9B}" type="datetimeFigureOut">
              <a:rPr lang="es-AR" smtClean="0"/>
              <a:pPr/>
              <a:t>06/09/2012</a:t>
            </a:fld>
            <a:endParaRPr lang="es-A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3ECFC-7529-4ACC-932F-4E3449D2D0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E6F9-0A53-4BFB-8CC2-9764E787BA9B}" type="datetimeFigureOut">
              <a:rPr lang="es-AR" smtClean="0"/>
              <a:pPr/>
              <a:t>06/09/2012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3ECFC-7529-4ACC-932F-4E3449D2D0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E6F9-0A53-4BFB-8CC2-9764E787BA9B}" type="datetimeFigureOut">
              <a:rPr lang="es-AR" smtClean="0"/>
              <a:pPr/>
              <a:t>06/09/2012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3ECFC-7529-4ACC-932F-4E3449D2D0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E6F9-0A53-4BFB-8CC2-9764E787BA9B}" type="datetimeFigureOut">
              <a:rPr lang="es-AR" smtClean="0"/>
              <a:pPr/>
              <a:t>06/09/2012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3ECFC-7529-4ACC-932F-4E3449D2D0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6E6F9-0A53-4BFB-8CC2-9764E787BA9B}" type="datetimeFigureOut">
              <a:rPr lang="es-AR" smtClean="0"/>
              <a:pPr/>
              <a:t>06/09/2012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3ECFC-7529-4ACC-932F-4E3449D2D0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ítulo y grá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gráfico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s-AR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419FF-AA55-4479-9458-B4A6D256D07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1009662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FFC6E6F9-0A53-4BFB-8CC2-9764E787BA9B}" type="datetimeFigureOut">
              <a:rPr lang="es-AR" smtClean="0"/>
              <a:pPr/>
              <a:t>06/09/2012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2933ECFC-7529-4ACC-932F-4E3449D2D0A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Hoja_de_c_lculo_de_Microsoft_Office_Excel_97-20031.xls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Hoja_de_c_lculo_de_Microsoft_Office_Excel_97-20032.xls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Hoja_de_c_lculo_de_Microsoft_Office_Excel_97-20033.xls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4" descr="http://www.cra.org.ar/files/content/4/4835/Congreso_CRA20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875" y="228600"/>
            <a:ext cx="2844949" cy="5144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203848" y="692696"/>
            <a:ext cx="558011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400" dirty="0" smtClean="0">
                <a:latin typeface="Arial Black" pitchFamily="34" charset="0"/>
              </a:rPr>
              <a:t>COMENTARIOS SOBRE EL SECTOR AGRO – INDUSTRIAL</a:t>
            </a:r>
          </a:p>
          <a:p>
            <a:endParaRPr lang="es-AR" dirty="0"/>
          </a:p>
          <a:p>
            <a:r>
              <a:rPr lang="es-AR" sz="4000" dirty="0" smtClean="0">
                <a:solidFill>
                  <a:srgbClr val="FFFF00"/>
                </a:solidFill>
                <a:latin typeface="Arial Black" pitchFamily="34" charset="0"/>
              </a:rPr>
              <a:t>PRESIÓN IMPOSITIVA Y OTRAS CUESTIONES QUE </a:t>
            </a:r>
          </a:p>
          <a:p>
            <a:r>
              <a:rPr lang="es-AR" sz="4000" dirty="0" smtClean="0">
                <a:solidFill>
                  <a:srgbClr val="FFFF00"/>
                </a:solidFill>
                <a:latin typeface="Arial Black" pitchFamily="34" charset="0"/>
              </a:rPr>
              <a:t>AFECTAN LA  ACTIVIDAD</a:t>
            </a:r>
            <a:endParaRPr lang="es-AR" sz="40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203848" y="6309320"/>
            <a:ext cx="41708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1400" dirty="0" smtClean="0">
                <a:latin typeface="Arial Black" pitchFamily="34" charset="0"/>
              </a:rPr>
              <a:t>CARLOS ETCHEPARE – SETIEMBRE 2012</a:t>
            </a:r>
            <a:endParaRPr lang="es-AR" sz="14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6804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6" descr="http://negocios.iprofesional.com/adjuntos/jpg/2011/06/34451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15746" name="Text Box 2"/>
          <p:cNvSpPr txBox="1">
            <a:spLocks noChangeArrowheads="1"/>
          </p:cNvSpPr>
          <p:nvPr/>
        </p:nvSpPr>
        <p:spPr bwMode="auto">
          <a:xfrm>
            <a:off x="2438400" y="1412875"/>
            <a:ext cx="67056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es-ES" sz="3200" u="sng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  <a:p>
            <a:pPr algn="ctr">
              <a:spcBef>
                <a:spcPct val="50000"/>
              </a:spcBef>
              <a:defRPr/>
            </a:pPr>
            <a:endParaRPr lang="es-ES" sz="3200" u="sng" dirty="0">
              <a:solidFill>
                <a:schemeClr val="bg1"/>
              </a:solidFill>
              <a:cs typeface="Arial" pitchFamily="34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es-ES" sz="3200" u="sng" dirty="0">
                <a:solidFill>
                  <a:srgbClr val="FF9900"/>
                </a:solidFill>
                <a:cs typeface="Arial" pitchFamily="34" charset="0"/>
              </a:rPr>
              <a:t> </a:t>
            </a:r>
            <a:endParaRPr lang="es-ES" sz="3200" u="sng" dirty="0">
              <a:solidFill>
                <a:schemeClr val="bg1"/>
              </a:solidFill>
              <a:cs typeface="Arial" pitchFamily="34" charset="0"/>
            </a:endParaRPr>
          </a:p>
          <a:p>
            <a:pPr algn="ctr">
              <a:spcBef>
                <a:spcPct val="50000"/>
              </a:spcBef>
              <a:defRPr/>
            </a:pPr>
            <a:endParaRPr lang="es-ES" sz="1400" u="sng" dirty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  <a:p>
            <a:pPr algn="ctr">
              <a:spcBef>
                <a:spcPct val="50000"/>
              </a:spcBef>
              <a:defRPr/>
            </a:pPr>
            <a:endParaRPr lang="es-ES" sz="1400" u="sng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  <a:p>
            <a:pPr algn="ctr">
              <a:spcBef>
                <a:spcPct val="50000"/>
              </a:spcBef>
              <a:defRPr/>
            </a:pPr>
            <a:endParaRPr lang="es-ES" sz="3200" u="sng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  <a:p>
            <a:pPr algn="ctr">
              <a:spcBef>
                <a:spcPct val="50000"/>
              </a:spcBef>
              <a:defRPr/>
            </a:pPr>
            <a:endParaRPr lang="es-ES" sz="2000" dirty="0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es-ES" sz="200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 </a:t>
            </a:r>
          </a:p>
          <a:p>
            <a:pPr algn="ctr">
              <a:spcBef>
                <a:spcPct val="50000"/>
              </a:spcBef>
              <a:defRPr/>
            </a:pPr>
            <a:endParaRPr lang="es-ES" sz="2000" dirty="0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  <a:p>
            <a:pPr algn="ctr">
              <a:spcBef>
                <a:spcPct val="50000"/>
              </a:spcBef>
              <a:defRPr/>
            </a:pPr>
            <a:endParaRPr lang="es-ES" sz="800" dirty="0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4955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2.bp.blogspot.com/-7WvxvqzV3AI/Ta6UCzyimMI/AAAAAAAAAUc/7TQ5T6wz8-M/s1600/Mapa-del-Hambre-20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15746" name="Text Box 2"/>
          <p:cNvSpPr txBox="1">
            <a:spLocks noChangeArrowheads="1"/>
          </p:cNvSpPr>
          <p:nvPr/>
        </p:nvSpPr>
        <p:spPr bwMode="auto">
          <a:xfrm>
            <a:off x="2438400" y="1412875"/>
            <a:ext cx="67056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es-ES" sz="3200" u="sng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endParaRPr lang="es-ES" sz="3200" u="sng" dirty="0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  <a:defRPr/>
            </a:pPr>
            <a:r>
              <a:rPr lang="es-ES" sz="3200" u="sng" dirty="0">
                <a:solidFill>
                  <a:srgbClr val="FF9900"/>
                </a:solidFill>
              </a:rPr>
              <a:t> </a:t>
            </a:r>
            <a:endParaRPr lang="es-ES" sz="3200" u="sng" dirty="0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  <a:defRPr/>
            </a:pPr>
            <a:endParaRPr lang="es-ES" sz="1400" u="sng" dirty="0">
              <a:solidFill>
                <a:srgbClr val="FF99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endParaRPr lang="es-ES" sz="1400" u="sng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endParaRPr lang="es-ES" sz="3200" u="sng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endParaRPr lang="es-ES" sz="2000" dirty="0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r>
              <a:rPr lang="es-ES" sz="200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ctr">
              <a:spcBef>
                <a:spcPct val="50000"/>
              </a:spcBef>
              <a:defRPr/>
            </a:pPr>
            <a:endParaRPr lang="es-ES" sz="2000" dirty="0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endParaRPr lang="es-ES" sz="800" dirty="0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34870"/>
            <a:ext cx="9144000" cy="2308324"/>
          </a:xfrm>
          <a:prstGeom prst="rect">
            <a:avLst/>
          </a:prstGeom>
          <a:noFill/>
        </p:spPr>
        <p:txBody>
          <a:bodyPr>
            <a:spAutoFit/>
            <a:scene3d>
              <a:camera prst="perspectiveLeft" fov="1800000"/>
              <a:lightRig rig="threePt" dir="t"/>
            </a:scene3d>
            <a:sp3d extrusionH="57150" contourW="25400">
              <a:bevelT w="82550" h="38100" prst="coolSlant"/>
              <a:bevelB w="82550" h="38100" prst="coolSlant"/>
            </a:sp3d>
          </a:bodyPr>
          <a:lstStyle/>
          <a:p>
            <a:pPr algn="ctr">
              <a:defRPr/>
            </a:pPr>
            <a:r>
              <a:rPr lang="es-AR" sz="4800" b="1" dirty="0">
                <a:ln w="12700">
                  <a:solidFill>
                    <a:srgbClr val="000000"/>
                  </a:solidFill>
                  <a:prstDash val="solid"/>
                </a:ln>
                <a:solidFill>
                  <a:srgbClr val="F8F8F8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EL CRECIMIENTO DE LA DEMANDA MUNDIAL DE ALIMENTOS</a:t>
            </a:r>
          </a:p>
        </p:txBody>
      </p:sp>
      <p:sp>
        <p:nvSpPr>
          <p:cNvPr id="2" name="1 Elipse"/>
          <p:cNvSpPr/>
          <p:nvPr/>
        </p:nvSpPr>
        <p:spPr>
          <a:xfrm>
            <a:off x="971550" y="2276475"/>
            <a:ext cx="2592388" cy="2235200"/>
          </a:xfrm>
          <a:prstGeom prst="ellipse">
            <a:avLst/>
          </a:prstGeom>
          <a:noFill/>
          <a:ln w="730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sp>
        <p:nvSpPr>
          <p:cNvPr id="6" name="5 Elipse"/>
          <p:cNvSpPr/>
          <p:nvPr/>
        </p:nvSpPr>
        <p:spPr>
          <a:xfrm>
            <a:off x="6019800" y="557213"/>
            <a:ext cx="2592388" cy="2809875"/>
          </a:xfrm>
          <a:prstGeom prst="ellipse">
            <a:avLst/>
          </a:prstGeom>
          <a:noFill/>
          <a:ln w="730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98441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98187249"/>
              </p:ext>
            </p:extLst>
          </p:nvPr>
        </p:nvGraphicFramePr>
        <p:xfrm>
          <a:off x="539551" y="1158875"/>
          <a:ext cx="8136905" cy="52224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55576" y="188640"/>
            <a:ext cx="777686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perspectiveLeft"/>
              <a:lightRig rig="threePt" dir="t"/>
            </a:scene3d>
            <a:sp3d extrusionH="57150" contourW="25400">
              <a:bevelT w="82550" h="38100" prst="coolSlant"/>
              <a:bevelB w="82550" h="38100" prst="coolSlant"/>
            </a:sp3d>
          </a:bodyPr>
          <a:lstStyle/>
          <a:p>
            <a:pPr algn="ctr">
              <a:defRPr/>
            </a:pPr>
            <a:r>
              <a:rPr lang="es-ES_tradn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Arial" pitchFamily="34" charset="0"/>
              </a:rPr>
              <a:t>SOJA: RELACION DE PRECIOS FOB/FAS</a:t>
            </a:r>
          </a:p>
          <a:p>
            <a:pPr algn="ctr">
              <a:defRPr/>
            </a:pPr>
            <a:r>
              <a:rPr lang="es-ES_tradnl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Arial" pitchFamily="34" charset="0"/>
              </a:rPr>
              <a:t>(DÓLARES POR TONELADA)</a:t>
            </a:r>
            <a:endParaRPr lang="es-E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Black" pitchFamily="34" charset="0"/>
              <a:cs typeface="Arial" pitchFamily="34" charset="0"/>
            </a:endParaRPr>
          </a:p>
          <a:p>
            <a:pPr algn="ctr">
              <a:defRPr/>
            </a:pPr>
            <a:endParaRPr lang="es-ES_tradnl" sz="2400" b="1" u="sng" dirty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5562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series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858444994"/>
              </p:ext>
            </p:extLst>
          </p:nvPr>
        </p:nvGraphicFramePr>
        <p:xfrm>
          <a:off x="395535" y="1052736"/>
          <a:ext cx="8497639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2 Rectángulo"/>
          <p:cNvSpPr/>
          <p:nvPr/>
        </p:nvSpPr>
        <p:spPr>
          <a:xfrm>
            <a:off x="827584" y="116632"/>
            <a:ext cx="76328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_tradnl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Arial" pitchFamily="34" charset="0"/>
              </a:rPr>
              <a:t>MAÍZ: </a:t>
            </a: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Arial" pitchFamily="34" charset="0"/>
              </a:rPr>
              <a:t>RELACION DE PRECIOS FOB/FAS</a:t>
            </a:r>
          </a:p>
          <a:p>
            <a:pPr algn="ctr">
              <a:defRPr/>
            </a:pPr>
            <a:r>
              <a:rPr lang="es-ES_tradnl" sz="1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Arial" pitchFamily="34" charset="0"/>
              </a:rPr>
              <a:t>(DÓLARES POR TONELADA)</a:t>
            </a:r>
            <a:endParaRPr lang="es-ES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Black" pitchFamily="34" charset="0"/>
              <a:cs typeface="Arial" pitchFamily="34" charset="0"/>
            </a:endParaRPr>
          </a:p>
          <a:p>
            <a:pPr algn="ctr">
              <a:defRPr/>
            </a:pPr>
            <a:endParaRPr lang="es-ES_tradnl" b="1" u="sng" dirty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5729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series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Gráfic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574025412"/>
              </p:ext>
            </p:extLst>
          </p:nvPr>
        </p:nvGraphicFramePr>
        <p:xfrm>
          <a:off x="90488" y="1036638"/>
          <a:ext cx="8747125" cy="54340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55576" y="437763"/>
            <a:ext cx="777686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perspectiveLeft"/>
              <a:lightRig rig="threePt" dir="t"/>
            </a:scene3d>
            <a:sp3d extrusionH="57150" contourW="25400">
              <a:bevelT w="82550" h="38100" prst="coolSlant"/>
              <a:bevelB w="82550" h="38100" prst="coolSlant"/>
            </a:sp3d>
          </a:bodyPr>
          <a:lstStyle/>
          <a:p>
            <a:pPr algn="ctr">
              <a:defRPr/>
            </a:pPr>
            <a:r>
              <a:rPr lang="es-ES_tradn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Arial" pitchFamily="34" charset="0"/>
              </a:rPr>
              <a:t>TRIGO: RELACION DE PRECIOS FOB/FAS</a:t>
            </a:r>
          </a:p>
          <a:p>
            <a:pPr algn="ctr">
              <a:defRPr/>
            </a:pPr>
            <a:r>
              <a:rPr lang="es-ES_tradnl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cs typeface="Arial" pitchFamily="34" charset="0"/>
              </a:rPr>
              <a:t>(DÓLARES POR TONELADA)</a:t>
            </a:r>
            <a:endParaRPr lang="es-E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cs typeface="Arial" pitchFamily="34" charset="0"/>
            </a:endParaRPr>
          </a:p>
          <a:p>
            <a:pPr algn="ctr">
              <a:defRPr/>
            </a:pPr>
            <a:endParaRPr lang="es-ES_tradnl" sz="2400" b="1" u="sng" dirty="0">
              <a:solidFill>
                <a:srgbClr val="F8F8F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6211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series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715721448"/>
              </p:ext>
            </p:extLst>
          </p:nvPr>
        </p:nvGraphicFramePr>
        <p:xfrm>
          <a:off x="-158750" y="714375"/>
          <a:ext cx="9390063" cy="60055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3843" name="2 CuadroTexto"/>
          <p:cNvSpPr txBox="1">
            <a:spLocks noChangeArrowheads="1"/>
          </p:cNvSpPr>
          <p:nvPr/>
        </p:nvSpPr>
        <p:spPr bwMode="auto">
          <a:xfrm>
            <a:off x="124095" y="148745"/>
            <a:ext cx="89644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perspectiveLeft"/>
              <a:lightRig rig="threePt" dir="t"/>
            </a:scene3d>
            <a:sp3d extrusionH="57150" contourW="25400">
              <a:bevelT w="82550" h="38100" prst="coolSlant"/>
              <a:bevelB w="82550" h="38100" prst="coolSlant"/>
            </a:sp3d>
          </a:bodyPr>
          <a:lstStyle/>
          <a:p>
            <a:pPr algn="ctr">
              <a:defRPr/>
            </a:pPr>
            <a:r>
              <a:rPr lang="es-AR" sz="2400" dirty="0">
                <a:solidFill>
                  <a:srgbClr val="FFFF00"/>
                </a:solidFill>
                <a:latin typeface="Arial Black" pitchFamily="34" charset="0"/>
              </a:rPr>
              <a:t>TRIGO: PRECIO BRUTO RECIBIDO POR</a:t>
            </a:r>
          </a:p>
          <a:p>
            <a:pPr algn="ctr">
              <a:defRPr/>
            </a:pPr>
            <a:r>
              <a:rPr lang="es-AR" sz="2400" dirty="0">
                <a:solidFill>
                  <a:srgbClr val="FFFF00"/>
                </a:solidFill>
                <a:latin typeface="Arial Black" pitchFamily="34" charset="0"/>
              </a:rPr>
              <a:t> EL PRODUCTOR  </a:t>
            </a:r>
            <a:r>
              <a:rPr lang="es-AR" sz="1400" dirty="0">
                <a:solidFill>
                  <a:srgbClr val="FFFF00"/>
                </a:solidFill>
                <a:latin typeface="Arial Black" pitchFamily="34" charset="0"/>
              </a:rPr>
              <a:t>(U$S/TN.)</a:t>
            </a:r>
          </a:p>
        </p:txBody>
      </p:sp>
    </p:spTree>
    <p:extLst>
      <p:ext uri="{BB962C8B-B14F-4D97-AF65-F5344CB8AC3E}">
        <p14:creationId xmlns:p14="http://schemas.microsoft.com/office/powerpoint/2010/main" xmlns="" val="1673275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categoryEl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04021514"/>
              </p:ext>
            </p:extLst>
          </p:nvPr>
        </p:nvGraphicFramePr>
        <p:xfrm>
          <a:off x="323529" y="858839"/>
          <a:ext cx="8568952" cy="55224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4867" name="2 CuadroTexto"/>
          <p:cNvSpPr txBox="1">
            <a:spLocks noChangeArrowheads="1"/>
          </p:cNvSpPr>
          <p:nvPr/>
        </p:nvSpPr>
        <p:spPr bwMode="auto">
          <a:xfrm>
            <a:off x="0" y="134922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perspectiveLeft"/>
              <a:lightRig rig="threePt" dir="t"/>
            </a:scene3d>
            <a:sp3d extrusionH="57150" contourW="19050">
              <a:bevelT w="82550" h="38100" prst="coolSlant"/>
              <a:bevelB w="82550" h="38100" prst="coolSlant"/>
            </a:sp3d>
          </a:bodyPr>
          <a:lstStyle/>
          <a:p>
            <a:pPr algn="ctr">
              <a:defRPr/>
            </a:pPr>
            <a:r>
              <a:rPr lang="es-AR" sz="2400" dirty="0">
                <a:solidFill>
                  <a:srgbClr val="FFFF00"/>
                </a:solidFill>
                <a:latin typeface="Arial Black" pitchFamily="34" charset="0"/>
              </a:rPr>
              <a:t>MAÍZ: PRECIO BRUTO RECIBIDO</a:t>
            </a:r>
          </a:p>
          <a:p>
            <a:pPr algn="ctr">
              <a:defRPr/>
            </a:pPr>
            <a:r>
              <a:rPr lang="es-AR" sz="2400" dirty="0">
                <a:solidFill>
                  <a:srgbClr val="FFFF00"/>
                </a:solidFill>
                <a:latin typeface="Arial Black" pitchFamily="34" charset="0"/>
              </a:rPr>
              <a:t> POR EL PRODUCTOR </a:t>
            </a:r>
            <a:r>
              <a:rPr lang="es-AR" sz="2400" dirty="0" smtClean="0">
                <a:solidFill>
                  <a:srgbClr val="FFFF00"/>
                </a:solidFill>
                <a:latin typeface="Arial Black" pitchFamily="34" charset="0"/>
              </a:rPr>
              <a:t> (U$S/TN</a:t>
            </a:r>
            <a:r>
              <a:rPr lang="es-AR" sz="1800" dirty="0" smtClean="0">
                <a:solidFill>
                  <a:srgbClr val="FFFF00"/>
                </a:solidFill>
                <a:latin typeface="Arial Black" pitchFamily="34" charset="0"/>
              </a:rPr>
              <a:t>.)</a:t>
            </a:r>
            <a:endParaRPr lang="es-AR" sz="18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60726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categoryEl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372912673"/>
              </p:ext>
            </p:extLst>
          </p:nvPr>
        </p:nvGraphicFramePr>
        <p:xfrm>
          <a:off x="107504" y="785813"/>
          <a:ext cx="8280920" cy="56675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5891" name="2 CuadroTexto"/>
          <p:cNvSpPr txBox="1">
            <a:spLocks noChangeArrowheads="1"/>
          </p:cNvSpPr>
          <p:nvPr/>
        </p:nvSpPr>
        <p:spPr bwMode="auto">
          <a:xfrm>
            <a:off x="467544" y="227255"/>
            <a:ext cx="838956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perspectiveLeft"/>
              <a:lightRig rig="threePt" dir="t"/>
            </a:scene3d>
            <a:sp3d extrusionH="57150" contourW="19050">
              <a:bevelT w="82550" h="38100" prst="coolSlant"/>
              <a:bevelB w="82550" h="38100" prst="coolSlant"/>
            </a:sp3d>
          </a:bodyPr>
          <a:lstStyle/>
          <a:p>
            <a:pPr algn="ctr">
              <a:defRPr/>
            </a:pPr>
            <a:r>
              <a:rPr lang="es-AR" sz="2400" dirty="0">
                <a:solidFill>
                  <a:srgbClr val="FFFF00"/>
                </a:solidFill>
                <a:latin typeface="Arial Black" pitchFamily="34" charset="0"/>
              </a:rPr>
              <a:t>SOJA: PRECIO BRUTO RECIBIDO POR EL</a:t>
            </a:r>
          </a:p>
          <a:p>
            <a:pPr algn="ctr">
              <a:defRPr/>
            </a:pPr>
            <a:r>
              <a:rPr lang="es-AR" sz="2400" dirty="0">
                <a:solidFill>
                  <a:srgbClr val="FFFF00"/>
                </a:solidFill>
                <a:latin typeface="Arial Black" pitchFamily="34" charset="0"/>
              </a:rPr>
              <a:t> PRODUCTOR </a:t>
            </a:r>
            <a:r>
              <a:rPr lang="es-AR" sz="2400" dirty="0" smtClean="0">
                <a:solidFill>
                  <a:srgbClr val="FFFF00"/>
                </a:solidFill>
                <a:latin typeface="Arial Black" pitchFamily="34" charset="0"/>
              </a:rPr>
              <a:t>(U$S/TN.)</a:t>
            </a:r>
            <a:endParaRPr lang="es-AR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4165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categoryEl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07950" y="1001713"/>
            <a:ext cx="8712200" cy="6099175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None/>
              <a:defRPr/>
            </a:pPr>
            <a:endParaRPr lang="es-AR" sz="4600" b="1" u="sng" dirty="0" smtClean="0">
              <a:solidFill>
                <a:srgbClr val="FFC000"/>
              </a:solidFill>
              <a:latin typeface="Arial Black" pitchFamily="34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AR" sz="6000" b="1" dirty="0" smtClean="0">
                <a:solidFill>
                  <a:srgbClr val="FFC000"/>
                </a:solidFill>
                <a:latin typeface="Arial Black" pitchFamily="34" charset="0"/>
              </a:rPr>
              <a:t>POOL DE SIEMBRA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AR" sz="6000" b="1" dirty="0" smtClean="0">
                <a:solidFill>
                  <a:srgbClr val="FFC000"/>
                </a:solidFill>
                <a:latin typeface="Arial Black" pitchFamily="34" charset="0"/>
              </a:rPr>
              <a:t>FIDEICOMISOS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AR" sz="6000" b="1" dirty="0" smtClean="0">
                <a:solidFill>
                  <a:srgbClr val="FFC000"/>
                </a:solidFill>
                <a:latin typeface="Arial Black" pitchFamily="34" charset="0"/>
              </a:rPr>
              <a:t>INVERSORES EXTRA SECTOR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AR" sz="6000" b="1" dirty="0" smtClean="0">
                <a:solidFill>
                  <a:srgbClr val="FFC000"/>
                </a:solidFill>
                <a:latin typeface="Arial Black" pitchFamily="34" charset="0"/>
              </a:rPr>
              <a:t>EL NEGOCIO FINANCIERO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AR" sz="6000" b="1" u="sng" dirty="0" smtClean="0">
                <a:solidFill>
                  <a:srgbClr val="FFFFFF"/>
                </a:solidFill>
                <a:latin typeface="Arial Black" pitchFamily="34" charset="0"/>
              </a:rPr>
              <a:t>LAS EXIGENCIAS DE LA NUEVA ESTRUCTURA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AR" sz="6000" b="1" dirty="0" smtClean="0">
                <a:solidFill>
                  <a:srgbClr val="FFFFFF"/>
                </a:solidFill>
                <a:latin typeface="Arial Black" pitchFamily="34" charset="0"/>
              </a:rPr>
              <a:t>EL PRODUCTOR VS EL INVERSOR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s-AR" sz="6000" b="1" dirty="0" smtClean="0">
                <a:solidFill>
                  <a:srgbClr val="FFFFFF"/>
                </a:solidFill>
                <a:latin typeface="Arial Black" pitchFamily="34" charset="0"/>
              </a:rPr>
              <a:t>EL INTERIOR VS LOS CENTROS URBANOS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s-AR" sz="4600" b="1" dirty="0" smtClean="0">
              <a:solidFill>
                <a:srgbClr val="ED13B4"/>
              </a:solidFill>
              <a:latin typeface="Arial Black" pitchFamily="34" charset="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s-AR" sz="2800" b="1" dirty="0" smtClean="0">
              <a:solidFill>
                <a:srgbClr val="ED13B4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es-AR" sz="3600" b="1" dirty="0" smtClean="0">
              <a:solidFill>
                <a:srgbClr val="FFC000"/>
              </a:solidFill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es-AR" sz="3600" b="1" dirty="0" smtClean="0">
                <a:solidFill>
                  <a:srgbClr val="FFC000"/>
                </a:solidFill>
              </a:rPr>
              <a:t>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es-AR" sz="3600" b="1" dirty="0" smtClean="0">
              <a:solidFill>
                <a:srgbClr val="FFFF00"/>
              </a:solidFill>
            </a:endParaRPr>
          </a:p>
        </p:txBody>
      </p:sp>
      <p:sp>
        <p:nvSpPr>
          <p:cNvPr id="5" name="9 CuadroTexto"/>
          <p:cNvSpPr txBox="1">
            <a:spLocks noChangeArrowheads="1"/>
          </p:cNvSpPr>
          <p:nvPr/>
        </p:nvSpPr>
        <p:spPr bwMode="auto">
          <a:xfrm>
            <a:off x="0" y="333092"/>
            <a:ext cx="89644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perspectiveLeft"/>
              <a:lightRig rig="threePt" dir="t"/>
            </a:scene3d>
            <a:sp3d extrusionH="57150" contourW="12700">
              <a:bevelT w="82550" h="38100" prst="coolSlant"/>
              <a:bevelB w="82550" h="38100" prst="coolSlant"/>
            </a:sp3d>
          </a:bodyPr>
          <a:lstStyle/>
          <a:p>
            <a:pPr algn="ctr">
              <a:defRPr/>
            </a:pPr>
            <a:r>
              <a:rPr lang="es-AR" sz="2800" dirty="0">
                <a:solidFill>
                  <a:srgbClr val="F8F8F8"/>
                </a:solidFill>
                <a:latin typeface="Arial Black" pitchFamily="34" charset="0"/>
              </a:rPr>
              <a:t>CAMBIOS EN LA ESTRUCTURA PRODUCTIVA</a:t>
            </a:r>
          </a:p>
        </p:txBody>
      </p:sp>
    </p:spTree>
    <p:extLst>
      <p:ext uri="{BB962C8B-B14F-4D97-AF65-F5344CB8AC3E}">
        <p14:creationId xmlns:p14="http://schemas.microsoft.com/office/powerpoint/2010/main" xmlns="" val="57216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98" decel="100000" fill="hold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98" decel="100000" fill="hold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98" decel="100000" fill="hold"/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98" decel="100000" fill="hold"/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98" decel="100000" fill="hold"/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842963"/>
            <a:ext cx="9143999" cy="601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331640" y="214496"/>
            <a:ext cx="6451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latin typeface="Arial Black" pitchFamily="34" charset="0"/>
              </a:rPr>
              <a:t>SISTEMA TRIBUTARIO DE ARGENTINA </a:t>
            </a:r>
            <a:r>
              <a:rPr lang="es-AR" sz="1200" dirty="0" smtClean="0">
                <a:latin typeface="Arial Black" pitchFamily="34" charset="0"/>
              </a:rPr>
              <a:t>(FUENTE CREA)</a:t>
            </a:r>
            <a:endParaRPr lang="es-AR" sz="12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17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1378" name="3 Marcador de gráfico"/>
          <p:cNvGraphicFramePr>
            <a:graphicFrameLocks noGrp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xmlns="" val="4042548894"/>
              </p:ext>
            </p:extLst>
          </p:nvPr>
        </p:nvGraphicFramePr>
        <p:xfrm>
          <a:off x="539750" y="1308100"/>
          <a:ext cx="8208963" cy="5145236"/>
        </p:xfrm>
        <a:graphic>
          <a:graphicData uri="http://schemas.openxmlformats.org/presentationml/2006/ole">
            <p:oleObj spid="_x0000_s13317" name="Hoja de cálculo" r:id="rId3" imgW="8486671" imgH="4981624" progId="Excel.Sheet.8">
              <p:embed/>
            </p:oleObj>
          </a:graphicData>
        </a:graphic>
      </p:graphicFrame>
      <p:sp>
        <p:nvSpPr>
          <p:cNvPr id="5" name="9 CuadroTexto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-3332" y="188640"/>
            <a:ext cx="9036496" cy="707886"/>
          </a:xfrm>
          <a:ln>
            <a:miter lim="800000"/>
            <a:headEnd/>
            <a:tailEnd/>
          </a:ln>
        </p:spPr>
        <p:txBody>
          <a:bodyPr wrap="square">
            <a:spAutoFit/>
            <a:scene3d>
              <a:camera prst="perspectiveLeft"/>
              <a:lightRig rig="threePt" dir="t"/>
            </a:scene3d>
            <a:sp3d extrusionH="57150" contourW="12700">
              <a:bevelT w="82550" h="38100" prst="coolSlant"/>
              <a:bevelB w="82550" h="38100" prst="coolSlant"/>
            </a:sp3d>
          </a:bodyPr>
          <a:lstStyle/>
          <a:p>
            <a:pPr algn="ctr">
              <a:defRPr/>
            </a:pPr>
            <a:r>
              <a:rPr lang="es-AR" sz="2400" dirty="0" smtClean="0">
                <a:solidFill>
                  <a:srgbClr val="FFFF00"/>
                </a:solidFill>
                <a:latin typeface="Arial Black" pitchFamily="34" charset="0"/>
              </a:rPr>
              <a:t>EVOLUCIÓN DE LA RECAUDACIÓN TRIBUTARIA</a:t>
            </a:r>
            <a:br>
              <a:rPr lang="es-AR" sz="2400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AR" sz="1600" dirty="0" smtClean="0">
                <a:solidFill>
                  <a:srgbClr val="FFFF00"/>
                </a:solidFill>
                <a:latin typeface="Arial Black" pitchFamily="34" charset="0"/>
              </a:rPr>
              <a:t>(MILLONES DE DÓLARES)</a:t>
            </a:r>
            <a:endParaRPr lang="es-AR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14013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0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31555321"/>
              </p:ext>
            </p:extLst>
          </p:nvPr>
        </p:nvGraphicFramePr>
        <p:xfrm>
          <a:off x="755650" y="1484312"/>
          <a:ext cx="7545388" cy="4897015"/>
        </p:xfrm>
        <a:graphic>
          <a:graphicData uri="http://schemas.openxmlformats.org/presentationml/2006/ole">
            <p:oleObj spid="_x0000_s14341" name="Hoja de cálculo" r:id="rId4" imgW="8743925" imgH="6048402" progId="Excel.Sheet.8">
              <p:embed/>
            </p:oleObj>
          </a:graphicData>
        </a:graphic>
      </p:graphicFrame>
      <p:sp>
        <p:nvSpPr>
          <p:cNvPr id="6" name="9 CuadroTexto"/>
          <p:cNvSpPr txBox="1">
            <a:spLocks noChangeArrowheads="1"/>
          </p:cNvSpPr>
          <p:nvPr/>
        </p:nvSpPr>
        <p:spPr bwMode="auto">
          <a:xfrm>
            <a:off x="0" y="539969"/>
            <a:ext cx="89644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perspectiveLeft"/>
              <a:lightRig rig="threePt" dir="t"/>
            </a:scene3d>
            <a:sp3d extrusionH="57150" contourW="12700">
              <a:bevelT w="82550" h="38100" prst="coolSlant"/>
              <a:bevelB w="82550" h="38100" prst="coolSlant"/>
            </a:sp3d>
          </a:bodyPr>
          <a:lstStyle/>
          <a:p>
            <a:pPr algn="ctr">
              <a:defRPr/>
            </a:pPr>
            <a:r>
              <a:rPr lang="es-AR" sz="2400" dirty="0">
                <a:solidFill>
                  <a:srgbClr val="FFFF00"/>
                </a:solidFill>
                <a:latin typeface="Arial Black" pitchFamily="34" charset="0"/>
              </a:rPr>
              <a:t>ESTRUCTURA DEL GASTO EN LA ARGENTINA</a:t>
            </a:r>
          </a:p>
        </p:txBody>
      </p:sp>
    </p:spTree>
    <p:extLst>
      <p:ext uri="{BB962C8B-B14F-4D97-AF65-F5344CB8AC3E}">
        <p14:creationId xmlns:p14="http://schemas.microsoft.com/office/powerpoint/2010/main" xmlns="" val="624780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941"/>
          <a:stretch/>
        </p:blipFill>
        <p:spPr bwMode="auto">
          <a:xfrm>
            <a:off x="323529" y="1080654"/>
            <a:ext cx="8496944" cy="5516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0459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0563" y="533400"/>
            <a:ext cx="7762875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31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0563" y="533400"/>
            <a:ext cx="7762875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00216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0563" y="533400"/>
            <a:ext cx="7762875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89763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850" name="Object 2"/>
          <p:cNvGraphicFramePr>
            <a:graphicFrameLocks noGrp="1" noChangeAspect="1"/>
          </p:cNvGraphicFramePr>
          <p:nvPr>
            <p:ph type="chart" idx="4294967295"/>
            <p:extLst>
              <p:ext uri="{D42A27DB-BD31-4B8C-83A1-F6EECF244321}">
                <p14:modId xmlns:p14="http://schemas.microsoft.com/office/powerpoint/2010/main" xmlns="" val="1989040119"/>
              </p:ext>
            </p:extLst>
          </p:nvPr>
        </p:nvGraphicFramePr>
        <p:xfrm>
          <a:off x="572381" y="1499394"/>
          <a:ext cx="7992888" cy="4751387"/>
        </p:xfrm>
        <a:graphic>
          <a:graphicData uri="http://schemas.openxmlformats.org/presentationml/2006/ole">
            <p:oleObj spid="_x0000_s12299" name="Hoja de cálculo" r:id="rId4" imgW="6867566" imgH="4514909" progId="Excel.Sheet.8">
              <p:embed/>
            </p:oleObj>
          </a:graphicData>
        </a:graphic>
      </p:graphicFrame>
      <p:sp>
        <p:nvSpPr>
          <p:cNvPr id="189443" name="Rectangle 3"/>
          <p:cNvSpPr>
            <a:spLocks noChangeArrowheads="1"/>
          </p:cNvSpPr>
          <p:nvPr/>
        </p:nvSpPr>
        <p:spPr bwMode="auto">
          <a:xfrm>
            <a:off x="0" y="0"/>
            <a:ext cx="914400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ESTIMACIÓN DE LA RECAUDACIÓN POR</a:t>
            </a:r>
          </a:p>
          <a:p>
            <a:pPr algn="ctr">
              <a:defRPr/>
            </a:pPr>
            <a:r>
              <a:rPr lang="es-MX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DERECHOS DE EXPORTACIÓN</a:t>
            </a:r>
            <a:r>
              <a:rPr lang="es-MX" sz="2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es-MX" sz="2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endParaRPr lang="es-AR" sz="2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68825" y="1036638"/>
            <a:ext cx="4356100" cy="5200674"/>
          </a:xfrm>
          <a:prstGeom prst="rect">
            <a:avLst/>
          </a:prstGeom>
          <a:noFill/>
          <a:ln cap="sq" cmpd="sng">
            <a:solidFill>
              <a:srgbClr val="00B0F0"/>
            </a:solidFill>
            <a:prstDash val="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sp>
        <p:nvSpPr>
          <p:cNvPr id="78853" name="6 CuadroTexto"/>
          <p:cNvSpPr txBox="1">
            <a:spLocks noChangeArrowheads="1"/>
          </p:cNvSpPr>
          <p:nvPr/>
        </p:nvSpPr>
        <p:spPr bwMode="auto">
          <a:xfrm>
            <a:off x="7596188" y="1268413"/>
            <a:ext cx="13684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9pPr>
          </a:lstStyle>
          <a:p>
            <a:pPr eaLnBrk="1" hangingPunct="1"/>
            <a:r>
              <a:rPr lang="es-AR">
                <a:solidFill>
                  <a:srgbClr val="FFFF00"/>
                </a:solidFill>
              </a:rPr>
              <a:t>Y EL</a:t>
            </a:r>
          </a:p>
          <a:p>
            <a:pPr eaLnBrk="1" hangingPunct="1"/>
            <a:r>
              <a:rPr lang="es-AR">
                <a:solidFill>
                  <a:srgbClr val="FFFF00"/>
                </a:solidFill>
              </a:rPr>
              <a:t> CONGRESO?</a:t>
            </a:r>
          </a:p>
        </p:txBody>
      </p:sp>
      <p:sp>
        <p:nvSpPr>
          <p:cNvPr id="7" name="6 Flecha abajo"/>
          <p:cNvSpPr/>
          <p:nvPr/>
        </p:nvSpPr>
        <p:spPr>
          <a:xfrm flipH="1">
            <a:off x="5778500" y="2211388"/>
            <a:ext cx="431800" cy="1727200"/>
          </a:xfrm>
          <a:prstGeom prst="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AR" b="1" dirty="0">
                <a:latin typeface="Arial Black" pitchFamily="34" charset="0"/>
              </a:rPr>
              <a:t>S</a:t>
            </a:r>
          </a:p>
          <a:p>
            <a:pPr algn="ctr">
              <a:defRPr/>
            </a:pPr>
            <a:r>
              <a:rPr lang="es-AR" b="1" dirty="0">
                <a:latin typeface="Arial Black" pitchFamily="34" charset="0"/>
              </a:rPr>
              <a:t>E</a:t>
            </a:r>
          </a:p>
          <a:p>
            <a:pPr algn="ctr">
              <a:defRPr/>
            </a:pPr>
            <a:r>
              <a:rPr lang="es-AR" b="1" dirty="0">
                <a:latin typeface="Arial Black" pitchFamily="34" charset="0"/>
              </a:rPr>
              <a:t>C</a:t>
            </a:r>
          </a:p>
          <a:p>
            <a:pPr algn="ctr">
              <a:defRPr/>
            </a:pPr>
            <a:r>
              <a:rPr lang="es-AR" b="1" dirty="0">
                <a:latin typeface="Arial Black" pitchFamily="34" charset="0"/>
              </a:rPr>
              <a:t>A</a:t>
            </a:r>
          </a:p>
        </p:txBody>
      </p:sp>
      <p:sp>
        <p:nvSpPr>
          <p:cNvPr id="8" name="7 Flecha abajo"/>
          <p:cNvSpPr/>
          <p:nvPr/>
        </p:nvSpPr>
        <p:spPr>
          <a:xfrm flipH="1">
            <a:off x="7415213" y="1989138"/>
            <a:ext cx="361950" cy="863600"/>
          </a:xfrm>
          <a:prstGeom prst="down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AR" sz="1400" b="1" dirty="0">
                <a:latin typeface="Arial Black" pitchFamily="34" charset="0"/>
              </a:rPr>
              <a:t>S</a:t>
            </a:r>
          </a:p>
          <a:p>
            <a:pPr algn="ctr">
              <a:defRPr/>
            </a:pPr>
            <a:r>
              <a:rPr lang="es-AR" sz="1400" b="1" dirty="0">
                <a:latin typeface="Arial Black" pitchFamily="34" charset="0"/>
              </a:rPr>
              <a:t>E</a:t>
            </a:r>
          </a:p>
          <a:p>
            <a:pPr algn="ctr">
              <a:defRPr/>
            </a:pPr>
            <a:r>
              <a:rPr lang="es-AR" sz="1400" b="1" dirty="0">
                <a:latin typeface="Arial Black" pitchFamily="34" charset="0"/>
              </a:rPr>
              <a:t>C</a:t>
            </a:r>
          </a:p>
          <a:p>
            <a:pPr algn="ctr">
              <a:defRPr/>
            </a:pPr>
            <a:r>
              <a:rPr lang="es-AR" sz="1400" b="1" dirty="0">
                <a:latin typeface="Arial Black" pitchFamily="34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xmlns="" val="3008121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5"/>
          <p:cNvSpPr txBox="1">
            <a:spLocks noChangeArrowheads="1"/>
          </p:cNvSpPr>
          <p:nvPr/>
        </p:nvSpPr>
        <p:spPr bwMode="auto">
          <a:xfrm>
            <a:off x="-180975" y="263525"/>
            <a:ext cx="94678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600">
                <a:solidFill>
                  <a:srgbClr val="F8F8F8"/>
                </a:solidFill>
              </a:rPr>
              <a:t>  </a:t>
            </a:r>
            <a:r>
              <a:rPr lang="es-ES" sz="2400">
                <a:solidFill>
                  <a:srgbClr val="F8F8F8"/>
                </a:solidFill>
              </a:rPr>
              <a:t>RELACIÓN ENTRE RECAUDACIÓN/COMPENSACIONES </a:t>
            </a:r>
          </a:p>
        </p:txBody>
      </p:sp>
      <p:sp>
        <p:nvSpPr>
          <p:cNvPr id="79875" name="Text Box 6"/>
          <p:cNvSpPr txBox="1">
            <a:spLocks noChangeArrowheads="1"/>
          </p:cNvSpPr>
          <p:nvPr/>
        </p:nvSpPr>
        <p:spPr bwMode="auto">
          <a:xfrm>
            <a:off x="1835150" y="804863"/>
            <a:ext cx="61928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800">
                <a:solidFill>
                  <a:srgbClr val="FFFF00"/>
                </a:solidFill>
              </a:rPr>
              <a:t>  </a:t>
            </a:r>
            <a:r>
              <a:rPr lang="es-ES" sz="1800" b="1">
                <a:solidFill>
                  <a:srgbClr val="F8F8F8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Valores en millones de dólares</a:t>
            </a:r>
          </a:p>
        </p:txBody>
      </p:sp>
      <p:graphicFrame>
        <p:nvGraphicFramePr>
          <p:cNvPr id="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07359175"/>
              </p:ext>
            </p:extLst>
          </p:nvPr>
        </p:nvGraphicFramePr>
        <p:xfrm>
          <a:off x="179512" y="749733"/>
          <a:ext cx="9733731" cy="6045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074210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Chart bld="categoryEl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429124141"/>
              </p:ext>
            </p:extLst>
          </p:nvPr>
        </p:nvGraphicFramePr>
        <p:xfrm>
          <a:off x="-61913" y="654050"/>
          <a:ext cx="8991601" cy="619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20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18288"/>
          <a:lstStyle/>
          <a:p>
            <a:pPr algn="ctr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lang="es-MX" sz="2800" dirty="0">
                <a:solidFill>
                  <a:srgbClr val="FFFF00"/>
                </a:solidFill>
                <a:latin typeface="Arial Black" pitchFamily="34" charset="0"/>
              </a:rPr>
              <a:t>GRANOS: COMO SE REPARTE LA PRODUCCIÓN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lang="es-MX" sz="1050" dirty="0">
                <a:solidFill>
                  <a:srgbClr val="FFFF00"/>
                </a:solidFill>
                <a:latin typeface="Arial Black" pitchFamily="34" charset="0"/>
              </a:rPr>
              <a:t>(MILLONES DE TONELADAS)</a:t>
            </a:r>
          </a:p>
        </p:txBody>
      </p:sp>
    </p:spTree>
    <p:extLst>
      <p:ext uri="{BB962C8B-B14F-4D97-AF65-F5344CB8AC3E}">
        <p14:creationId xmlns:p14="http://schemas.microsoft.com/office/powerpoint/2010/main" xmlns="" val="3730275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Chart bld="series"/>
        </p:bldSub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-1803400" y="1374775"/>
          <a:ext cx="10877550" cy="5187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7235825" y="2492375"/>
            <a:ext cx="1381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9pPr>
          </a:lstStyle>
          <a:p>
            <a:pPr eaLnBrk="1" hangingPunct="1"/>
            <a:r>
              <a:rPr lang="es-AR" sz="4000">
                <a:solidFill>
                  <a:srgbClr val="FFFFFF"/>
                </a:solidFill>
              </a:rPr>
              <a:t>48%</a:t>
            </a:r>
          </a:p>
        </p:txBody>
      </p:sp>
      <p:sp>
        <p:nvSpPr>
          <p:cNvPr id="5" name="2 CuadroTexto"/>
          <p:cNvSpPr txBox="1">
            <a:spLocks noChangeArrowheads="1"/>
          </p:cNvSpPr>
          <p:nvPr/>
        </p:nvSpPr>
        <p:spPr bwMode="auto">
          <a:xfrm>
            <a:off x="-252536" y="260648"/>
            <a:ext cx="939653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perspectiveLeft"/>
              <a:lightRig rig="threePt" dir="t"/>
            </a:scene3d>
            <a:sp3d extrusionH="57150" contourW="12700">
              <a:bevelT w="82550" h="38100" prst="coolSlant"/>
              <a:bevelB w="82550" h="38100" prst="coolSlant"/>
            </a:sp3d>
          </a:bodyPr>
          <a:lstStyle/>
          <a:p>
            <a:pPr algn="ctr">
              <a:defRPr/>
            </a:pPr>
            <a:r>
              <a:rPr lang="es-AR" sz="2400" dirty="0">
                <a:solidFill>
                  <a:srgbClr val="FFFF00"/>
                </a:solidFill>
                <a:latin typeface="Arial Black" pitchFamily="34" charset="0"/>
              </a:rPr>
              <a:t>TRIGO:</a:t>
            </a:r>
          </a:p>
          <a:p>
            <a:pPr algn="ctr">
              <a:defRPr/>
            </a:pPr>
            <a:r>
              <a:rPr lang="es-AR" sz="2400" dirty="0">
                <a:solidFill>
                  <a:srgbClr val="FFFF00"/>
                </a:solidFill>
                <a:latin typeface="Arial Black" pitchFamily="34" charset="0"/>
              </a:rPr>
              <a:t>DISTRIBUCIÓN % DEL “NEGOCIO” DESDE MAYO 2006</a:t>
            </a:r>
          </a:p>
          <a:p>
            <a:pPr algn="ctr">
              <a:defRPr/>
            </a:pPr>
            <a:r>
              <a:rPr lang="es-AR" sz="1600" dirty="0">
                <a:solidFill>
                  <a:srgbClr val="FFFF00"/>
                </a:solidFill>
                <a:latin typeface="Arial Black" pitchFamily="34" charset="0"/>
              </a:rPr>
              <a:t>(EN MILLONES DE DÓLARES)</a:t>
            </a:r>
          </a:p>
        </p:txBody>
      </p:sp>
    </p:spTree>
    <p:extLst>
      <p:ext uri="{BB962C8B-B14F-4D97-AF65-F5344CB8AC3E}">
        <p14:creationId xmlns:p14="http://schemas.microsoft.com/office/powerpoint/2010/main" xmlns="" val="3202309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79388" y="1338263"/>
            <a:ext cx="8785225" cy="4827587"/>
          </a:xfrm>
        </p:spPr>
        <p:txBody>
          <a:bodyPr>
            <a:normAutofit fontScale="25000" lnSpcReduction="20000"/>
          </a:bodyPr>
          <a:lstStyle/>
          <a:p>
            <a:pPr marL="448056" indent="-384048"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"/>
              <a:defRPr/>
            </a:pPr>
            <a:r>
              <a:rPr lang="es-AR" sz="1800" b="1" dirty="0" smtClean="0">
                <a:solidFill>
                  <a:schemeClr val="bg1"/>
                </a:solidFill>
              </a:rPr>
              <a:t>L</a:t>
            </a:r>
          </a:p>
          <a:p>
            <a:pPr marL="448056" indent="-384048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"/>
              <a:defRPr/>
            </a:pPr>
            <a:r>
              <a:rPr lang="es-AR" sz="6400" b="1" dirty="0" smtClean="0">
                <a:solidFill>
                  <a:srgbClr val="FFFFFF"/>
                </a:solidFill>
              </a:rPr>
              <a:t>VOLUMEN NEGOCIADO        85 MILLONES DE TONELADAS</a:t>
            </a:r>
          </a:p>
          <a:p>
            <a:pPr marL="448056" indent="-384048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"/>
              <a:defRPr/>
            </a:pPr>
            <a:r>
              <a:rPr lang="es-AR" sz="6400" b="1" u="sng" dirty="0" smtClean="0">
                <a:solidFill>
                  <a:srgbClr val="FFC000"/>
                </a:solidFill>
              </a:rPr>
              <a:t>VALOR FOB DE LA PRODUCCIÓN   22.357 MILLONES DE DÓLARES</a:t>
            </a:r>
          </a:p>
          <a:p>
            <a:pPr marL="448056" indent="-384048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"/>
              <a:defRPr/>
            </a:pPr>
            <a:r>
              <a:rPr lang="es-AR" sz="6400" b="1" u="sng" dirty="0" smtClean="0">
                <a:solidFill>
                  <a:srgbClr val="FFFFFF"/>
                </a:solidFill>
              </a:rPr>
              <a:t>VALOR FAS DE LA PRODUCCIÓN     13.215 MILLONES DE DÓLARES</a:t>
            </a:r>
          </a:p>
          <a:p>
            <a:pPr marL="448056" indent="-384048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"/>
              <a:defRPr/>
            </a:pPr>
            <a:r>
              <a:rPr lang="es-AR" sz="6400" b="1" dirty="0" smtClean="0">
                <a:solidFill>
                  <a:srgbClr val="FFC000"/>
                </a:solidFill>
              </a:rPr>
              <a:t>COSTO DE PRODUCCIÓN                  13.181 MILLONES DE DÓLARES</a:t>
            </a:r>
          </a:p>
          <a:p>
            <a:pPr marL="448056" indent="-384048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"/>
              <a:defRPr/>
            </a:pPr>
            <a:r>
              <a:rPr lang="es-AR" sz="6400" b="1" u="sng" dirty="0" smtClean="0">
                <a:solidFill>
                  <a:srgbClr val="FFFFFF"/>
                </a:solidFill>
              </a:rPr>
              <a:t>BENEFICIO A LOS PRODUCTORES       34  MILLONES DE DÓLARES</a:t>
            </a:r>
          </a:p>
          <a:p>
            <a:pPr marL="448056" indent="-384048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"/>
              <a:defRPr/>
            </a:pPr>
            <a:r>
              <a:rPr lang="es-ES" sz="12800" b="1" u="sng" dirty="0" smtClean="0">
                <a:solidFill>
                  <a:srgbClr val="FFFF00"/>
                </a:solidFill>
              </a:rPr>
              <a:t>TRANSF. DIRECTA  8.294  MILL. DE DÓL.</a:t>
            </a:r>
            <a:endParaRPr lang="es-AR" sz="12800" b="1" u="sng" dirty="0" smtClean="0">
              <a:solidFill>
                <a:srgbClr val="FFFF00"/>
              </a:solidFill>
            </a:endParaRPr>
          </a:p>
          <a:p>
            <a:pPr marL="448056" indent="-384048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"/>
              <a:defRPr/>
            </a:pPr>
            <a:r>
              <a:rPr lang="es-AR" sz="6400" b="1" dirty="0" smtClean="0">
                <a:solidFill>
                  <a:srgbClr val="FFFFFF"/>
                </a:solidFill>
              </a:rPr>
              <a:t>TRANSF.  INDIRECTA POR COMP.     1.000 MILLONES DE DÓLARES</a:t>
            </a:r>
          </a:p>
          <a:p>
            <a:pPr marL="448056" indent="-384048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"/>
              <a:defRPr/>
            </a:pPr>
            <a:r>
              <a:rPr lang="es-AR" sz="6400" b="1" u="sng" dirty="0" smtClean="0">
                <a:solidFill>
                  <a:srgbClr val="FFC000"/>
                </a:solidFill>
              </a:rPr>
              <a:t> AL GOBIERNO                                     2.992  MILLONES DE DÓLARES</a:t>
            </a:r>
          </a:p>
          <a:p>
            <a:pPr marL="448056" indent="-384048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"/>
              <a:defRPr/>
            </a:pPr>
            <a:r>
              <a:rPr lang="es-AR" sz="6400" b="1" u="sng" dirty="0" smtClean="0">
                <a:solidFill>
                  <a:srgbClr val="FFFFFF"/>
                </a:solidFill>
              </a:rPr>
              <a:t> AL SECTOR  PRIVADO </a:t>
            </a:r>
          </a:p>
          <a:p>
            <a:pPr marL="448056" indent="-384048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"/>
              <a:defRPr/>
            </a:pPr>
            <a:r>
              <a:rPr lang="es-AR" sz="6400" b="1" u="sng" dirty="0" smtClean="0">
                <a:solidFill>
                  <a:srgbClr val="FFC000"/>
                </a:solidFill>
              </a:rPr>
              <a:t> A LA EXPORTACIÓN                           1.775 MILLONES DE DÓLARES</a:t>
            </a:r>
          </a:p>
          <a:p>
            <a:pPr marL="448056" indent="-384048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"/>
              <a:defRPr/>
            </a:pPr>
            <a:r>
              <a:rPr lang="es-AR" sz="6400" b="1" dirty="0" smtClean="0"/>
              <a:t> </a:t>
            </a:r>
            <a:r>
              <a:rPr lang="es-AR" sz="6400" b="1" u="sng" dirty="0" smtClean="0">
                <a:solidFill>
                  <a:srgbClr val="FFFFFF"/>
                </a:solidFill>
              </a:rPr>
              <a:t>A LA MOLINERIA DIRECTO                 3.528 MILLONES DE DÓLARES</a:t>
            </a:r>
          </a:p>
          <a:p>
            <a:pPr marL="448056" indent="-384048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"/>
              <a:defRPr/>
            </a:pPr>
            <a:r>
              <a:rPr lang="es-AR" sz="6400" b="1" dirty="0" smtClean="0"/>
              <a:t> </a:t>
            </a:r>
            <a:r>
              <a:rPr lang="es-AR" sz="6400" b="1" dirty="0" smtClean="0">
                <a:solidFill>
                  <a:srgbClr val="FFC000"/>
                </a:solidFill>
              </a:rPr>
              <a:t>A LA MOLINERÍA COMPENSACIONES 1.000 MILLONES DE DÓLARES</a:t>
            </a:r>
          </a:p>
          <a:p>
            <a:pPr marL="448056" indent="-384048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"/>
              <a:defRPr/>
            </a:pPr>
            <a:r>
              <a:rPr lang="es-AR" sz="6400" b="1" u="sng" dirty="0" smtClean="0">
                <a:solidFill>
                  <a:srgbClr val="FFFFFF"/>
                </a:solidFill>
              </a:rPr>
              <a:t>TOTAL TRANSFERENCIAS AL SECTOR PRIVADO :</a:t>
            </a:r>
          </a:p>
          <a:p>
            <a:pPr marL="448056" indent="-384048" algn="ctr" eaLnBrk="1" fontAlgn="auto" hangingPunct="1">
              <a:lnSpc>
                <a:spcPct val="12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"/>
              <a:defRPr/>
            </a:pPr>
            <a:r>
              <a:rPr lang="es-AR" sz="6400" b="1" u="sng" dirty="0" smtClean="0">
                <a:solidFill>
                  <a:srgbClr val="FFC000"/>
                </a:solidFill>
              </a:rPr>
              <a:t>5.303 MILLONES DE DÓLARES</a:t>
            </a:r>
          </a:p>
          <a:p>
            <a:pPr marL="448056" indent="-384048" eaLnBrk="1" fontAlgn="auto" hangingPunct="1">
              <a:lnSpc>
                <a:spcPct val="8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"/>
              <a:defRPr/>
            </a:pPr>
            <a:endParaRPr lang="es-AR" sz="6400" b="1" dirty="0" smtClean="0"/>
          </a:p>
        </p:txBody>
      </p:sp>
      <p:sp>
        <p:nvSpPr>
          <p:cNvPr id="5" name="2 CuadroTexto"/>
          <p:cNvSpPr txBox="1">
            <a:spLocks noChangeArrowheads="1"/>
          </p:cNvSpPr>
          <p:nvPr/>
        </p:nvSpPr>
        <p:spPr bwMode="auto">
          <a:xfrm>
            <a:off x="-252536" y="260648"/>
            <a:ext cx="921702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perspectiveLeft"/>
              <a:lightRig rig="threePt" dir="t"/>
            </a:scene3d>
            <a:sp3d extrusionH="57150" contourW="12700">
              <a:bevelT w="82550" h="38100" prst="coolSlant"/>
              <a:bevelB w="82550" h="38100" prst="coolSlant"/>
            </a:sp3d>
          </a:bodyPr>
          <a:lstStyle/>
          <a:p>
            <a:pPr algn="ctr">
              <a:defRPr/>
            </a:pPr>
            <a:r>
              <a:rPr lang="es-AR" sz="2400" dirty="0">
                <a:solidFill>
                  <a:srgbClr val="FFFF00"/>
                </a:solidFill>
                <a:latin typeface="Arial Black" pitchFamily="34" charset="0"/>
              </a:rPr>
              <a:t>TRIGO:</a:t>
            </a:r>
          </a:p>
          <a:p>
            <a:pPr algn="ctr">
              <a:defRPr/>
            </a:pPr>
            <a:r>
              <a:rPr lang="es-AR" sz="2400" dirty="0">
                <a:solidFill>
                  <a:srgbClr val="FFFF00"/>
                </a:solidFill>
                <a:latin typeface="Arial Black" pitchFamily="34" charset="0"/>
              </a:rPr>
              <a:t>EL RESUMEN DEL”NEGOCIO</a:t>
            </a:r>
            <a:r>
              <a:rPr lang="es-AR" sz="2400" dirty="0" smtClean="0">
                <a:solidFill>
                  <a:srgbClr val="FFFF00"/>
                </a:solidFill>
                <a:latin typeface="Arial Black" pitchFamily="34" charset="0"/>
              </a:rPr>
              <a:t>” DESDE 2007</a:t>
            </a:r>
            <a:endParaRPr lang="es-AR" sz="2400" dirty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defRPr/>
            </a:pPr>
            <a:endParaRPr lang="es-AR" sz="1600" dirty="0">
              <a:solidFill>
                <a:srgbClr val="F8F8F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935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39552" y="476672"/>
            <a:ext cx="7560841" cy="526297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4800" b="1" u="sng" spc="300" dirty="0">
                <a:ln w="1143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50800" dist="50800" dir="5400000" algn="ctr" rotWithShape="0">
                    <a:srgbClr val="FFFF00"/>
                  </a:outerShdw>
                </a:effectLst>
              </a:rPr>
              <a:t>PRODUCTORES </a:t>
            </a:r>
          </a:p>
          <a:p>
            <a:pPr algn="ctr">
              <a:defRPr/>
            </a:pPr>
            <a:r>
              <a:rPr lang="es-ES" sz="4800" b="1" u="sng" spc="300" dirty="0">
                <a:ln w="1143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50800" dist="50800" dir="5400000" algn="ctr" rotWithShape="0">
                    <a:srgbClr val="FFFF00"/>
                  </a:outerShdw>
                </a:effectLst>
              </a:rPr>
              <a:t>DE TRIGO APORTAN 8.300 MILLONES DE DÓLARES Ó </a:t>
            </a:r>
          </a:p>
          <a:p>
            <a:pPr algn="ctr">
              <a:defRPr/>
            </a:pPr>
            <a:r>
              <a:rPr lang="es-ES" sz="4800" b="1" u="sng" spc="300" dirty="0">
                <a:ln w="1143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50800" dist="50800" dir="5400000" algn="ctr" rotWithShape="0">
                    <a:srgbClr val="FFFF00"/>
                  </a:outerShdw>
                </a:effectLst>
              </a:rPr>
              <a:t>55 MILLONES DE TONELADAS </a:t>
            </a:r>
          </a:p>
          <a:p>
            <a:pPr algn="ctr">
              <a:defRPr/>
            </a:pPr>
            <a:r>
              <a:rPr lang="es-ES" sz="4800" b="1" u="sng" spc="300" dirty="0">
                <a:ln w="11430" cmpd="sng">
                  <a:solidFill>
                    <a:srgbClr val="000000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50800" dist="50800" dir="5400000" algn="ctr" rotWithShape="0">
                    <a:srgbClr val="FFFF00"/>
                  </a:outerShdw>
                </a:effectLst>
              </a:rPr>
              <a:t>AL MODELO “K”</a:t>
            </a:r>
            <a:endParaRPr lang="es-ES" sz="4800" b="1" u="sng" spc="150" dirty="0">
              <a:ln w="11430" cmpd="sng">
                <a:solidFill>
                  <a:srgbClr val="000000"/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50800" dist="50800" dir="5400000" algn="ctr" rotWithShape="0">
                  <a:srgbClr val="FFFF00"/>
                </a:outerShdw>
              </a:effectLst>
            </a:endParaRPr>
          </a:p>
        </p:txBody>
      </p:sp>
      <p:pic>
        <p:nvPicPr>
          <p:cNvPr id="32973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892810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82742" y="726048"/>
            <a:ext cx="8379217" cy="59093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5400" b="1" spc="300" dirty="0">
                <a:ln w="11430" cmpd="sng">
                  <a:solidFill>
                    <a:srgbClr val="0F0F0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CONSUELO: </a:t>
            </a:r>
          </a:p>
          <a:p>
            <a:pPr algn="ctr">
              <a:defRPr/>
            </a:pPr>
            <a:r>
              <a:rPr lang="es-ES" sz="5400" b="1" spc="300" dirty="0">
                <a:ln w="11430" cmpd="sng">
                  <a:solidFill>
                    <a:srgbClr val="0F0F0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LOS DE SOJA</a:t>
            </a:r>
          </a:p>
          <a:p>
            <a:pPr algn="ctr">
              <a:defRPr/>
            </a:pPr>
            <a:r>
              <a:rPr lang="es-ES" sz="5400" b="1" spc="300" dirty="0">
                <a:ln w="11430" cmpd="sng">
                  <a:solidFill>
                    <a:srgbClr val="0F0F0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APORTAN </a:t>
            </a:r>
          </a:p>
          <a:p>
            <a:pPr algn="ctr">
              <a:defRPr/>
            </a:pPr>
            <a:r>
              <a:rPr lang="es-ES" sz="5400" b="1" spc="300" dirty="0">
                <a:ln w="11430" cmpd="sng">
                  <a:solidFill>
                    <a:srgbClr val="0F0F0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8.300 MILLONES </a:t>
            </a:r>
          </a:p>
          <a:p>
            <a:pPr algn="ctr">
              <a:defRPr/>
            </a:pPr>
            <a:r>
              <a:rPr lang="es-ES" sz="5400" b="1" spc="300" dirty="0">
                <a:ln w="11430" cmpd="sng">
                  <a:solidFill>
                    <a:srgbClr val="0F0F0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DE DÓLARES </a:t>
            </a:r>
          </a:p>
          <a:p>
            <a:pPr algn="ctr">
              <a:defRPr/>
            </a:pPr>
            <a:r>
              <a:rPr lang="es-ES" sz="5400" b="1" spc="300" dirty="0">
                <a:ln w="11430" cmpd="sng">
                  <a:solidFill>
                    <a:srgbClr val="0F0F0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EN UN AÑO Y A UN </a:t>
            </a:r>
          </a:p>
          <a:p>
            <a:pPr algn="ctr">
              <a:defRPr/>
            </a:pPr>
            <a:r>
              <a:rPr lang="es-ES" sz="5400" b="1" spc="300" dirty="0">
                <a:ln w="11430" cmpd="sng">
                  <a:solidFill>
                    <a:srgbClr val="0F0F0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SOLO BOLSILLO</a:t>
            </a:r>
          </a:p>
        </p:txBody>
      </p:sp>
    </p:spTree>
    <p:extLst>
      <p:ext uri="{BB962C8B-B14F-4D97-AF65-F5344CB8AC3E}">
        <p14:creationId xmlns:p14="http://schemas.microsoft.com/office/powerpoint/2010/main" xmlns="" val="4217942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9187938"/>
              </p:ext>
            </p:extLst>
          </p:nvPr>
        </p:nvGraphicFramePr>
        <p:xfrm>
          <a:off x="-1803400" y="1374775"/>
          <a:ext cx="10877550" cy="5187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2 CuadroTexto"/>
          <p:cNvSpPr txBox="1">
            <a:spLocks noChangeArrowheads="1"/>
          </p:cNvSpPr>
          <p:nvPr/>
        </p:nvSpPr>
        <p:spPr bwMode="auto">
          <a:xfrm>
            <a:off x="-252536" y="260648"/>
            <a:ext cx="939653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perspectiveLeft"/>
              <a:lightRig rig="threePt" dir="t"/>
            </a:scene3d>
            <a:sp3d extrusionH="57150" contourW="12700">
              <a:bevelT w="82550" h="38100" prst="coolSlant"/>
              <a:bevelB w="82550" h="38100" prst="coolSlant"/>
            </a:sp3d>
          </a:bodyPr>
          <a:lstStyle/>
          <a:p>
            <a:pPr algn="ctr">
              <a:defRPr/>
            </a:pPr>
            <a:r>
              <a:rPr lang="es-AR" sz="2400" dirty="0" smtClean="0">
                <a:solidFill>
                  <a:srgbClr val="FFFF00"/>
                </a:solidFill>
                <a:latin typeface="Arial Black" pitchFamily="34" charset="0"/>
              </a:rPr>
              <a:t>SOJA:</a:t>
            </a:r>
            <a:endParaRPr lang="es-AR" sz="2400" dirty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defRPr/>
            </a:pPr>
            <a:r>
              <a:rPr lang="es-AR" sz="2400" dirty="0" smtClean="0">
                <a:solidFill>
                  <a:srgbClr val="FFFF00"/>
                </a:solidFill>
                <a:latin typeface="Arial Black" pitchFamily="34" charset="0"/>
              </a:rPr>
              <a:t>EL NEGOCIO DEL “PRECIO RÉCORD”</a:t>
            </a:r>
            <a:endParaRPr lang="es-AR" sz="2400" dirty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defRPr/>
            </a:pPr>
            <a:endParaRPr lang="es-AR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89409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Chart bld="category"/>
        </p:bldSub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Gráfico"/>
          <p:cNvGraphicFramePr>
            <a:graphicFrameLocks/>
          </p:cNvGraphicFramePr>
          <p:nvPr/>
        </p:nvGraphicFramePr>
        <p:xfrm>
          <a:off x="293688" y="992188"/>
          <a:ext cx="8437562" cy="5708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6083" name="2 CuadroTexto"/>
          <p:cNvSpPr txBox="1">
            <a:spLocks noChangeArrowheads="1"/>
          </p:cNvSpPr>
          <p:nvPr/>
        </p:nvSpPr>
        <p:spPr bwMode="auto">
          <a:xfrm>
            <a:off x="395288" y="398463"/>
            <a:ext cx="80645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AR" sz="2400">
                <a:solidFill>
                  <a:srgbClr val="FFFFFF"/>
                </a:solidFill>
              </a:rPr>
              <a:t>PRECIOS DE LA SOJA</a:t>
            </a:r>
          </a:p>
          <a:p>
            <a:pPr algn="ctr" eaLnBrk="1" hangingPunct="1"/>
            <a:r>
              <a:rPr lang="es-AR" sz="1600">
                <a:solidFill>
                  <a:srgbClr val="FFFFFF"/>
                </a:solidFill>
              </a:rPr>
              <a:t>DOLARES POR TONELADA</a:t>
            </a:r>
          </a:p>
        </p:txBody>
      </p:sp>
    </p:spTree>
    <p:extLst>
      <p:ext uri="{BB962C8B-B14F-4D97-AF65-F5344CB8AC3E}">
        <p14:creationId xmlns:p14="http://schemas.microsoft.com/office/powerpoint/2010/main" xmlns="" val="2771861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series"/>
        </p:bldSub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Gráfico"/>
          <p:cNvGraphicFramePr>
            <a:graphicFrameLocks/>
          </p:cNvGraphicFramePr>
          <p:nvPr/>
        </p:nvGraphicFramePr>
        <p:xfrm>
          <a:off x="69850" y="871538"/>
          <a:ext cx="8212138" cy="58642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7107" name="2 CuadroTexto"/>
          <p:cNvSpPr txBox="1">
            <a:spLocks noChangeArrowheads="1"/>
          </p:cNvSpPr>
          <p:nvPr/>
        </p:nvSpPr>
        <p:spPr bwMode="auto">
          <a:xfrm>
            <a:off x="539750" y="6350"/>
            <a:ext cx="80645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AR" sz="2400">
                <a:solidFill>
                  <a:srgbClr val="FFFFFF"/>
                </a:solidFill>
              </a:rPr>
              <a:t>SOJA: RELACIÓN ENTRE LOS PRECIOS LOCALES Y CHICAGO</a:t>
            </a:r>
          </a:p>
        </p:txBody>
      </p:sp>
    </p:spTree>
    <p:extLst>
      <p:ext uri="{BB962C8B-B14F-4D97-AF65-F5344CB8AC3E}">
        <p14:creationId xmlns:p14="http://schemas.microsoft.com/office/powerpoint/2010/main" xmlns="" val="2760365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series"/>
        </p:bldSub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84887894"/>
              </p:ext>
            </p:extLst>
          </p:nvPr>
        </p:nvGraphicFramePr>
        <p:xfrm>
          <a:off x="107504" y="785813"/>
          <a:ext cx="8280920" cy="56675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5891" name="2 CuadroTexto"/>
          <p:cNvSpPr txBox="1">
            <a:spLocks noChangeArrowheads="1"/>
          </p:cNvSpPr>
          <p:nvPr/>
        </p:nvSpPr>
        <p:spPr bwMode="auto">
          <a:xfrm>
            <a:off x="467544" y="227255"/>
            <a:ext cx="838956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perspectiveLeft"/>
              <a:lightRig rig="threePt" dir="t"/>
            </a:scene3d>
            <a:sp3d extrusionH="57150" contourW="19050">
              <a:bevelT w="82550" h="38100" prst="coolSlant"/>
              <a:bevelB w="82550" h="38100" prst="coolSlant"/>
            </a:sp3d>
          </a:bodyPr>
          <a:lstStyle/>
          <a:p>
            <a:pPr algn="ctr">
              <a:defRPr/>
            </a:pPr>
            <a:r>
              <a:rPr lang="es-AR" sz="2400" dirty="0" smtClean="0">
                <a:solidFill>
                  <a:srgbClr val="FFFF00"/>
                </a:solidFill>
                <a:latin typeface="Arial Black" pitchFamily="34" charset="0"/>
              </a:rPr>
              <a:t>¿UN NUEVO “IMPUESTO”?</a:t>
            </a:r>
            <a:endParaRPr lang="es-AR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6792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4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5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categoryEl"/>
        </p:bldSub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-180528" y="476672"/>
            <a:ext cx="907300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perspectiveLeft"/>
              <a:lightRig rig="threePt" dir="t"/>
            </a:scene3d>
            <a:sp3d extrusionH="57150" contourW="12700">
              <a:bevelT w="82550" h="38100" prst="coolSlant"/>
              <a:bevelB w="82550" h="38100" prst="coolSlant"/>
            </a:sp3d>
          </a:bodyPr>
          <a:lstStyle/>
          <a:p>
            <a:pPr algn="ctr">
              <a:defRPr/>
            </a:pPr>
            <a:r>
              <a:rPr lang="es-MX" sz="2400" dirty="0">
                <a:solidFill>
                  <a:srgbClr val="FFFF00"/>
                </a:solidFill>
                <a:latin typeface="Arial Black" pitchFamily="34" charset="0"/>
              </a:rPr>
              <a:t>EVOLUCION DE LAS EXPORTACIONES POR RUBRO</a:t>
            </a:r>
            <a:endParaRPr lang="es-ES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  <p:graphicFrame>
        <p:nvGraphicFramePr>
          <p:cNvPr id="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93563926"/>
              </p:ext>
            </p:extLst>
          </p:nvPr>
        </p:nvGraphicFramePr>
        <p:xfrm>
          <a:off x="468313" y="1196975"/>
          <a:ext cx="8064500" cy="5421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345091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088" y="1773238"/>
            <a:ext cx="7443787" cy="38877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1 CuadroTexto"/>
          <p:cNvSpPr txBox="1">
            <a:spLocks noChangeArrowheads="1"/>
          </p:cNvSpPr>
          <p:nvPr/>
        </p:nvSpPr>
        <p:spPr bwMode="auto">
          <a:xfrm>
            <a:off x="107504" y="620688"/>
            <a:ext cx="892899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perspectiveLeft"/>
              <a:lightRig rig="threePt" dir="t"/>
            </a:scene3d>
            <a:sp3d extrusionH="57150" contourW="12700">
              <a:bevelT w="82550" h="38100" prst="coolSlant"/>
              <a:bevelB w="82550" h="38100" prst="coolSlant"/>
            </a:sp3d>
          </a:bodyPr>
          <a:lstStyle/>
          <a:p>
            <a:pPr algn="ctr">
              <a:defRPr/>
            </a:pPr>
            <a:r>
              <a:rPr lang="es-AR" sz="2400" dirty="0">
                <a:solidFill>
                  <a:srgbClr val="FFFF00"/>
                </a:solidFill>
                <a:latin typeface="Arial Black" pitchFamily="34" charset="0"/>
              </a:rPr>
              <a:t>INVERSIÓN Y GASTO ANUAL</a:t>
            </a:r>
          </a:p>
          <a:p>
            <a:pPr algn="ctr">
              <a:defRPr/>
            </a:pPr>
            <a:r>
              <a:rPr lang="es-AR" sz="2400" dirty="0">
                <a:solidFill>
                  <a:srgbClr val="FFFF00"/>
                </a:solidFill>
                <a:latin typeface="Arial Black" pitchFamily="34" charset="0"/>
              </a:rPr>
              <a:t> DE LOS PRODUCTORES</a:t>
            </a:r>
          </a:p>
        </p:txBody>
      </p:sp>
    </p:spTree>
    <p:extLst>
      <p:ext uri="{BB962C8B-B14F-4D97-AF65-F5344CB8AC3E}">
        <p14:creationId xmlns:p14="http://schemas.microsoft.com/office/powerpoint/2010/main" xmlns="" val="3877105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650" y="1633538"/>
            <a:ext cx="7508875" cy="409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1 CuadroTexto"/>
          <p:cNvSpPr txBox="1">
            <a:spLocks noChangeArrowheads="1"/>
          </p:cNvSpPr>
          <p:nvPr/>
        </p:nvSpPr>
        <p:spPr bwMode="auto">
          <a:xfrm>
            <a:off x="467544" y="620688"/>
            <a:ext cx="835292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perspectiveLeft"/>
              <a:lightRig rig="threePt" dir="t"/>
            </a:scene3d>
            <a:sp3d extrusionH="57150" contourW="12700">
              <a:bevelT w="82550" h="38100" prst="coolSlant"/>
              <a:bevelB w="82550" h="38100" prst="coolSlant"/>
            </a:sp3d>
          </a:bodyPr>
          <a:lstStyle/>
          <a:p>
            <a:pPr algn="ctr">
              <a:defRPr/>
            </a:pPr>
            <a:r>
              <a:rPr lang="es-AR" sz="2400" dirty="0">
                <a:solidFill>
                  <a:srgbClr val="FFFF00"/>
                </a:solidFill>
                <a:latin typeface="Arial Black" pitchFamily="34" charset="0"/>
              </a:rPr>
              <a:t>INVERSIÓN Y GASTO ANUAL</a:t>
            </a:r>
          </a:p>
          <a:p>
            <a:pPr algn="ctr">
              <a:defRPr/>
            </a:pPr>
            <a:r>
              <a:rPr lang="es-AR" sz="2400" dirty="0">
                <a:solidFill>
                  <a:srgbClr val="FFFF00"/>
                </a:solidFill>
                <a:latin typeface="Arial Black" pitchFamily="34" charset="0"/>
              </a:rPr>
              <a:t> DE LOS PRODUCTORES</a:t>
            </a:r>
          </a:p>
        </p:txBody>
      </p:sp>
    </p:spTree>
    <p:extLst>
      <p:ext uri="{BB962C8B-B14F-4D97-AF65-F5344CB8AC3E}">
        <p14:creationId xmlns:p14="http://schemas.microsoft.com/office/powerpoint/2010/main" xmlns="" val="2942793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5 CuadroTexto"/>
          <p:cNvSpPr txBox="1">
            <a:spLocks noChangeArrowheads="1"/>
          </p:cNvSpPr>
          <p:nvPr/>
        </p:nvSpPr>
        <p:spPr bwMode="auto">
          <a:xfrm>
            <a:off x="179388" y="1052513"/>
            <a:ext cx="8640762" cy="803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1pPr>
            <a:lvl2pPr marL="742950" indent="-28575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2pPr>
            <a:lvl3pPr marL="11430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3pPr>
            <a:lvl4pPr marL="16002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4pPr>
            <a:lvl5pPr marL="2057400" indent="-228600" eaLnBrk="0" hangingPunct="0"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 Black" pitchFamily="34" charset="0"/>
                <a:cs typeface="Arial" charset="0"/>
              </a:defRPr>
            </a:lvl9pPr>
          </a:lstStyle>
          <a:p>
            <a:pPr algn="ctr" eaLnBrk="1" hangingPunct="1"/>
            <a:endParaRPr lang="es-AR" sz="2400" u="sng" dirty="0">
              <a:solidFill>
                <a:srgbClr val="FFFF00"/>
              </a:solidFill>
            </a:endParaRPr>
          </a:p>
          <a:p>
            <a:pPr eaLnBrk="1" hangingPunct="1">
              <a:buFont typeface="Arial" charset="0"/>
              <a:buChar char="•"/>
            </a:pPr>
            <a:r>
              <a:rPr lang="es-AR" sz="2800" dirty="0">
                <a:solidFill>
                  <a:srgbClr val="FFFF00"/>
                </a:solidFill>
              </a:rPr>
              <a:t>PROFESIONALIZACIÓN </a:t>
            </a:r>
          </a:p>
          <a:p>
            <a:pPr eaLnBrk="1" hangingPunct="1">
              <a:buFont typeface="Arial" charset="0"/>
              <a:buChar char="•"/>
            </a:pPr>
            <a:r>
              <a:rPr lang="es-AR" sz="2800" dirty="0">
                <a:solidFill>
                  <a:srgbClr val="FFFF00"/>
                </a:solidFill>
              </a:rPr>
              <a:t>CAPACITACIÓN</a:t>
            </a:r>
          </a:p>
          <a:p>
            <a:pPr eaLnBrk="1" hangingPunct="1">
              <a:buFont typeface="Arial" charset="0"/>
              <a:buChar char="•"/>
            </a:pPr>
            <a:r>
              <a:rPr lang="es-AR" sz="2800" dirty="0">
                <a:solidFill>
                  <a:srgbClr val="FFFF00"/>
                </a:solidFill>
              </a:rPr>
              <a:t>INVOLUCRAMIENTO</a:t>
            </a:r>
          </a:p>
          <a:p>
            <a:pPr eaLnBrk="1" hangingPunct="1">
              <a:buFont typeface="Arial" charset="0"/>
              <a:buChar char="•"/>
            </a:pPr>
            <a:r>
              <a:rPr lang="es-AR" sz="2800" dirty="0">
                <a:solidFill>
                  <a:srgbClr val="FFFF00"/>
                </a:solidFill>
              </a:rPr>
              <a:t>DEFENSA SECTORIAL SOLIDARIA</a:t>
            </a:r>
          </a:p>
          <a:p>
            <a:pPr eaLnBrk="1" hangingPunct="1">
              <a:buFont typeface="Arial" charset="0"/>
              <a:buChar char="•"/>
            </a:pPr>
            <a:r>
              <a:rPr lang="es-AR" sz="2800" dirty="0">
                <a:solidFill>
                  <a:srgbClr val="FFFF00"/>
                </a:solidFill>
              </a:rPr>
              <a:t>FINANCIAMIENTO</a:t>
            </a:r>
          </a:p>
          <a:p>
            <a:pPr eaLnBrk="1" hangingPunct="1">
              <a:buFont typeface="Arial" charset="0"/>
              <a:buChar char="•"/>
            </a:pPr>
            <a:r>
              <a:rPr lang="es-AR" sz="2800" dirty="0">
                <a:solidFill>
                  <a:srgbClr val="FFFF00"/>
                </a:solidFill>
              </a:rPr>
              <a:t>CAPACIDAD DE LOBBY </a:t>
            </a:r>
            <a:endParaRPr lang="es-AR" sz="2800" u="sng" dirty="0">
              <a:solidFill>
                <a:srgbClr val="FFFF00"/>
              </a:solidFill>
            </a:endParaRPr>
          </a:p>
          <a:p>
            <a:pPr eaLnBrk="1" hangingPunct="1">
              <a:buFont typeface="Arial" charset="0"/>
              <a:buChar char="•"/>
            </a:pPr>
            <a:r>
              <a:rPr lang="es-AR" sz="2800" dirty="0">
                <a:solidFill>
                  <a:srgbClr val="FFFF00"/>
                </a:solidFill>
              </a:rPr>
              <a:t>INTEGRACION  Y COMPLEMENTACIÓN</a:t>
            </a:r>
          </a:p>
          <a:p>
            <a:pPr eaLnBrk="1" hangingPunct="1">
              <a:buFont typeface="Arial" charset="0"/>
              <a:buChar char="•"/>
            </a:pPr>
            <a:r>
              <a:rPr lang="es-AR" sz="2800" dirty="0">
                <a:solidFill>
                  <a:srgbClr val="FFFF00"/>
                </a:solidFill>
              </a:rPr>
              <a:t>AGREGADO DE VALOR</a:t>
            </a:r>
          </a:p>
          <a:p>
            <a:pPr eaLnBrk="1" hangingPunct="1">
              <a:buFont typeface="Arial" charset="0"/>
              <a:buChar char="•"/>
            </a:pPr>
            <a:r>
              <a:rPr lang="es-AR" sz="2800" dirty="0">
                <a:solidFill>
                  <a:srgbClr val="FFFF00"/>
                </a:solidFill>
              </a:rPr>
              <a:t>LA INTEGRACIÓN CON LA “SOCIEDAD”</a:t>
            </a:r>
          </a:p>
          <a:p>
            <a:pPr eaLnBrk="1" hangingPunct="1"/>
            <a:endParaRPr lang="es-AR" sz="2400" u="sng" dirty="0">
              <a:solidFill>
                <a:srgbClr val="FFFFFF"/>
              </a:solidFill>
            </a:endParaRPr>
          </a:p>
          <a:p>
            <a:pPr eaLnBrk="1" hangingPunct="1"/>
            <a:endParaRPr lang="es-AR" sz="3600" dirty="0"/>
          </a:p>
          <a:p>
            <a:pPr eaLnBrk="1" hangingPunct="1">
              <a:buFont typeface="Arial" charset="0"/>
              <a:buChar char="•"/>
            </a:pPr>
            <a:endParaRPr lang="es-AR" sz="3200" dirty="0"/>
          </a:p>
          <a:p>
            <a:pPr algn="ctr" eaLnBrk="1" hangingPunct="1">
              <a:buFont typeface="Arial" charset="0"/>
              <a:buChar char="•"/>
            </a:pPr>
            <a:endParaRPr lang="es-AR" sz="3600" dirty="0">
              <a:solidFill>
                <a:srgbClr val="FFC000"/>
              </a:solidFill>
            </a:endParaRPr>
          </a:p>
          <a:p>
            <a:pPr eaLnBrk="1" hangingPunct="1"/>
            <a:endParaRPr lang="es-AR" sz="3600" dirty="0">
              <a:solidFill>
                <a:srgbClr val="FFC000"/>
              </a:solidFill>
            </a:endParaRPr>
          </a:p>
          <a:p>
            <a:pPr eaLnBrk="1" hangingPunct="1"/>
            <a:r>
              <a:rPr lang="es-AR" sz="2000" dirty="0">
                <a:solidFill>
                  <a:srgbClr val="FFC000"/>
                </a:solidFill>
              </a:rPr>
              <a:t>        </a:t>
            </a:r>
          </a:p>
          <a:p>
            <a:pPr eaLnBrk="1" hangingPunct="1"/>
            <a:endParaRPr lang="es-AR" sz="2000" dirty="0">
              <a:solidFill>
                <a:srgbClr val="FFC000"/>
              </a:solidFill>
            </a:endParaRPr>
          </a:p>
          <a:p>
            <a:pPr eaLnBrk="1" hangingPunct="1"/>
            <a:endParaRPr lang="es-AR" sz="3600" dirty="0">
              <a:solidFill>
                <a:srgbClr val="FFC000"/>
              </a:solidFill>
            </a:endParaRPr>
          </a:p>
        </p:txBody>
      </p:sp>
      <p:sp>
        <p:nvSpPr>
          <p:cNvPr id="3" name="21 CuadroTexto"/>
          <p:cNvSpPr txBox="1">
            <a:spLocks noChangeArrowheads="1"/>
          </p:cNvSpPr>
          <p:nvPr/>
        </p:nvSpPr>
        <p:spPr bwMode="auto">
          <a:xfrm>
            <a:off x="323528" y="116632"/>
            <a:ext cx="835292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perspectiveLeft"/>
              <a:lightRig rig="threePt" dir="t"/>
            </a:scene3d>
            <a:sp3d extrusionH="57150" contourW="12700">
              <a:bevelT w="82550" h="38100" prst="coolSlant"/>
              <a:bevelB w="82550" h="38100" prst="coolSlant"/>
            </a:sp3d>
          </a:bodyPr>
          <a:lstStyle/>
          <a:p>
            <a:pPr algn="ctr">
              <a:defRPr/>
            </a:pPr>
            <a:r>
              <a:rPr lang="es-AR" sz="3200" dirty="0" smtClean="0">
                <a:solidFill>
                  <a:srgbClr val="FFFF00"/>
                </a:solidFill>
                <a:latin typeface="Arial Black" pitchFamily="34" charset="0"/>
              </a:rPr>
              <a:t>PARA LA MEJOR DEFENSA DE LA PRODUCCION “EL CAMPO” DEBE:</a:t>
            </a:r>
            <a:endParaRPr lang="es-AR" sz="3200" dirty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defRPr/>
            </a:pPr>
            <a:endParaRPr lang="es-AR" sz="3200" dirty="0">
              <a:solidFill>
                <a:srgbClr val="F8F8F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2374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50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501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501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501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501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501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"/>
                                        <p:tgtEl>
                                          <p:spTgt spid="501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500"/>
                                        <p:tgtEl>
                                          <p:spTgt spid="501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5018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"/>
                                        <p:tgtEl>
                                          <p:spTgt spid="5018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 build="allAtOnce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4" descr="http://www.cra.org.ar/files/content/4/4835/Congreso_CRA20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875" y="228600"/>
            <a:ext cx="2844949" cy="5144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203848" y="692696"/>
            <a:ext cx="55801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AR" sz="2400" dirty="0">
              <a:latin typeface="Arial Black" pitchFamily="34" charset="0"/>
            </a:endParaRPr>
          </a:p>
          <a:p>
            <a:endParaRPr lang="es-AR" sz="2400" dirty="0" smtClean="0">
              <a:latin typeface="Arial Black" pitchFamily="34" charset="0"/>
            </a:endParaRPr>
          </a:p>
          <a:p>
            <a:endParaRPr lang="es-AR" sz="2400" dirty="0">
              <a:latin typeface="Arial Black" pitchFamily="34" charset="0"/>
            </a:endParaRPr>
          </a:p>
          <a:p>
            <a:r>
              <a:rPr lang="es-AR" sz="2400" dirty="0" smtClean="0">
                <a:latin typeface="Arial Black" pitchFamily="34" charset="0"/>
              </a:rPr>
              <a:t>MUCHAS GRACIAS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203848" y="6309320"/>
            <a:ext cx="41708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1400" dirty="0" smtClean="0">
                <a:latin typeface="Arial Black" pitchFamily="34" charset="0"/>
              </a:rPr>
              <a:t>CARLOS ETCHEPARE – SETIEMBRE 2012</a:t>
            </a:r>
            <a:endParaRPr lang="es-AR" sz="14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8349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te">
  <a:themeElements>
    <a:clrScheme name="Horizonte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e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e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192</TotalTime>
  <Words>494</Words>
  <Application>Microsoft Office PowerPoint</Application>
  <PresentationFormat>Presentación en pantalla (4:3)</PresentationFormat>
  <Paragraphs>155</Paragraphs>
  <Slides>32</Slides>
  <Notes>12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Horizonte</vt:lpstr>
      <vt:lpstr>Hoja de cálculo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EVOLUCIÓN DE LA RECAUDACIÓN TRIBUTARIA (MILLONES DE DÓLARES)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</dc:creator>
  <cp:lastModifiedBy>Usuario</cp:lastModifiedBy>
  <cp:revision>19</cp:revision>
  <cp:lastPrinted>2012-09-06T16:28:50Z</cp:lastPrinted>
  <dcterms:created xsi:type="dcterms:W3CDTF">2012-09-03T19:55:12Z</dcterms:created>
  <dcterms:modified xsi:type="dcterms:W3CDTF">2012-09-06T18:01:51Z</dcterms:modified>
</cp:coreProperties>
</file>