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5" r:id="rId2"/>
    <p:sldId id="256" r:id="rId3"/>
    <p:sldId id="269" r:id="rId4"/>
    <p:sldId id="270" r:id="rId5"/>
    <p:sldId id="271" r:id="rId6"/>
    <p:sldId id="257" r:id="rId7"/>
    <p:sldId id="260" r:id="rId8"/>
    <p:sldId id="277" r:id="rId9"/>
    <p:sldId id="278" r:id="rId10"/>
    <p:sldId id="272" r:id="rId11"/>
    <p:sldId id="273" r:id="rId12"/>
    <p:sldId id="274" r:id="rId13"/>
    <p:sldId id="262" r:id="rId14"/>
    <p:sldId id="268" r:id="rId15"/>
    <p:sldId id="267" r:id="rId16"/>
    <p:sldId id="266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732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7619" autoAdjust="0"/>
  </p:normalViewPr>
  <p:slideViewPr>
    <p:cSldViewPr>
      <p:cViewPr>
        <p:scale>
          <a:sx n="68" d="100"/>
          <a:sy n="68" d="100"/>
        </p:scale>
        <p:origin x="-13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46"/>
    </p:cViewPr>
  </p:sorterViewPr>
  <p:notesViewPr>
    <p:cSldViewPr>
      <p:cViewPr varScale="1">
        <p:scale>
          <a:sx n="34" d="100"/>
          <a:sy n="34" d="100"/>
        </p:scale>
        <p:origin x="-2196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6AAC5C-7D1B-44B7-A071-832992BB2488}" type="doc">
      <dgm:prSet loTypeId="urn:microsoft.com/office/officeart/2005/8/layout/vList5" loCatId="list" qsTypeId="urn:microsoft.com/office/officeart/2005/8/quickstyle/simple3" qsCatId="simple" csTypeId="urn:microsoft.com/office/officeart/2005/8/colors/accent3_3" csCatId="accent3" phldr="1"/>
      <dgm:spPr/>
      <dgm:t>
        <a:bodyPr/>
        <a:lstStyle/>
        <a:p>
          <a:endParaRPr lang="es-ES"/>
        </a:p>
      </dgm:t>
    </dgm:pt>
    <dgm:pt modelId="{1E1A5873-E800-4165-8E08-588F63E2A94F}">
      <dgm:prSet phldrT="[Texto]" custT="1"/>
      <dgm:spPr/>
      <dgm:t>
        <a:bodyPr/>
        <a:lstStyle/>
        <a:p>
          <a:pPr algn="just"/>
          <a:r>
            <a:rPr lang="es-AR" sz="2000" b="1" dirty="0" smtClean="0">
              <a:effectLst/>
            </a:rPr>
            <a:t>Estabilidad fiscal por 30 años</a:t>
          </a:r>
          <a:endParaRPr lang="es-ES" sz="2000" b="1" dirty="0">
            <a:effectLst/>
          </a:endParaRPr>
        </a:p>
      </dgm:t>
    </dgm:pt>
    <dgm:pt modelId="{3B22DE0B-D7CD-41B3-A82C-709BB3D93CDB}" type="parTrans" cxnId="{30A6A5D1-A989-42CC-8357-ECEC1F0912DA}">
      <dgm:prSet/>
      <dgm:spPr/>
      <dgm:t>
        <a:bodyPr/>
        <a:lstStyle/>
        <a:p>
          <a:pPr algn="just"/>
          <a:endParaRPr lang="es-ES" sz="2000"/>
        </a:p>
      </dgm:t>
    </dgm:pt>
    <dgm:pt modelId="{16960D2A-EA55-45E9-9DDD-B2E410E38204}" type="sibTrans" cxnId="{30A6A5D1-A989-42CC-8357-ECEC1F0912DA}">
      <dgm:prSet/>
      <dgm:spPr/>
      <dgm:t>
        <a:bodyPr/>
        <a:lstStyle/>
        <a:p>
          <a:pPr algn="just"/>
          <a:endParaRPr lang="es-ES" sz="2000"/>
        </a:p>
      </dgm:t>
    </dgm:pt>
    <dgm:pt modelId="{B0706FAC-9D05-4575-8E48-0175A8FD7647}">
      <dgm:prSet phldrT="[Texto]" custT="1"/>
      <dgm:spPr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rgbClr val="C00000">
              <a:alpha val="0"/>
            </a:srgbClr>
          </a:solidFill>
        </a:ln>
      </dgm:spPr>
      <dgm:t>
        <a:bodyPr/>
        <a:lstStyle/>
        <a:p>
          <a:pPr algn="just"/>
          <a:r>
            <a:rPr lang="es-MX" sz="1600" b="1" i="0" dirty="0" smtClean="0"/>
            <a:t>las empresas que desarrollen actividades mineras no podrán ver incrementada su carga tributaria total desde la  fecha de presentación del estudio de factibilidad,</a:t>
          </a:r>
          <a:endParaRPr lang="es-ES" sz="1600" b="1" dirty="0"/>
        </a:p>
      </dgm:t>
    </dgm:pt>
    <dgm:pt modelId="{ED67C723-C5E0-4C6E-B44D-3E4C7CFD5F53}" type="parTrans" cxnId="{FCC7DB3E-D361-4519-A51D-3310E1513EBF}">
      <dgm:prSet/>
      <dgm:spPr/>
      <dgm:t>
        <a:bodyPr/>
        <a:lstStyle/>
        <a:p>
          <a:pPr algn="just"/>
          <a:endParaRPr lang="es-ES" sz="2000"/>
        </a:p>
      </dgm:t>
    </dgm:pt>
    <dgm:pt modelId="{CF477C8C-6417-49E6-966E-E946149D95CD}" type="sibTrans" cxnId="{FCC7DB3E-D361-4519-A51D-3310E1513EBF}">
      <dgm:prSet/>
      <dgm:spPr/>
      <dgm:t>
        <a:bodyPr/>
        <a:lstStyle/>
        <a:p>
          <a:pPr algn="just"/>
          <a:endParaRPr lang="es-ES" sz="2000"/>
        </a:p>
      </dgm:t>
    </dgm:pt>
    <dgm:pt modelId="{56CB071C-D800-4D31-8903-B7F20972051E}">
      <dgm:prSet phldrT="[Texto]" custT="1"/>
      <dgm:spPr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rgbClr val="C00000">
              <a:alpha val="0"/>
            </a:srgbClr>
          </a:solidFill>
        </a:ln>
      </dgm:spPr>
      <dgm:t>
        <a:bodyPr/>
        <a:lstStyle/>
        <a:p>
          <a:pPr algn="just"/>
          <a:r>
            <a:rPr lang="es-AR" sz="1600" b="1" dirty="0" smtClean="0"/>
            <a:t>Las excluye del alcance de nuevos tributos o aumento de los existentes  de las jurisdicciones nacional, provincial y municipal</a:t>
          </a:r>
          <a:endParaRPr lang="es-ES" sz="1600" b="1" dirty="0"/>
        </a:p>
      </dgm:t>
    </dgm:pt>
    <dgm:pt modelId="{F360596C-C1ED-4FA8-838B-29306F25F795}" type="parTrans" cxnId="{5FEDC83D-3C48-40CD-9DA4-E8FE3B3FE922}">
      <dgm:prSet/>
      <dgm:spPr/>
      <dgm:t>
        <a:bodyPr/>
        <a:lstStyle/>
        <a:p>
          <a:pPr algn="just"/>
          <a:endParaRPr lang="es-ES" sz="2000"/>
        </a:p>
      </dgm:t>
    </dgm:pt>
    <dgm:pt modelId="{6DAEDF06-383F-4558-970D-3D8B5209BAE4}" type="sibTrans" cxnId="{5FEDC83D-3C48-40CD-9DA4-E8FE3B3FE922}">
      <dgm:prSet/>
      <dgm:spPr/>
      <dgm:t>
        <a:bodyPr/>
        <a:lstStyle/>
        <a:p>
          <a:pPr algn="just"/>
          <a:endParaRPr lang="es-ES" sz="2000"/>
        </a:p>
      </dgm:t>
    </dgm:pt>
    <dgm:pt modelId="{6AEA3092-2942-47B4-B54C-B1EA8D1915B5}">
      <dgm:prSet phldrT="[Texto]" custT="1"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35000">
              <a:schemeClr val="accent3">
                <a:shade val="80000"/>
                <a:hueOff val="218909"/>
                <a:satOff val="-1431"/>
                <a:lumOff val="24554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218909"/>
                <a:satOff val="-1431"/>
                <a:lumOff val="24554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pPr algn="just"/>
          <a:r>
            <a:rPr lang="es-AR" sz="2000" b="1" dirty="0" smtClean="0"/>
            <a:t>Promoción sectorial</a:t>
          </a:r>
          <a:endParaRPr lang="es-ES" sz="2000" b="1" dirty="0"/>
        </a:p>
      </dgm:t>
    </dgm:pt>
    <dgm:pt modelId="{8C183DB3-47C4-4DBF-8489-61D2A94D03AF}" type="parTrans" cxnId="{E4E237B9-9D56-4D9E-A694-54ACEC5C93F0}">
      <dgm:prSet/>
      <dgm:spPr/>
      <dgm:t>
        <a:bodyPr/>
        <a:lstStyle/>
        <a:p>
          <a:pPr algn="just"/>
          <a:endParaRPr lang="es-ES" sz="2000"/>
        </a:p>
      </dgm:t>
    </dgm:pt>
    <dgm:pt modelId="{A976AC0C-9E0A-4F58-B76C-62CC688C28D1}" type="sibTrans" cxnId="{E4E237B9-9D56-4D9E-A694-54ACEC5C93F0}">
      <dgm:prSet/>
      <dgm:spPr/>
      <dgm:t>
        <a:bodyPr/>
        <a:lstStyle/>
        <a:p>
          <a:pPr algn="just"/>
          <a:endParaRPr lang="es-ES" sz="2000"/>
        </a:p>
      </dgm:t>
    </dgm:pt>
    <dgm:pt modelId="{0B814FE4-0758-4BAD-8F1F-982A15FE1F72}">
      <dgm:prSet phldrT="[Texto]" custT="1"/>
      <dgm:spPr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rgbClr val="C00000">
              <a:alpha val="0"/>
            </a:srgbClr>
          </a:solidFill>
        </a:ln>
      </dgm:spPr>
      <dgm:t>
        <a:bodyPr/>
        <a:lstStyle/>
        <a:p>
          <a:pPr algn="just"/>
          <a:endParaRPr lang="es-ES" sz="1600" b="1" dirty="0">
            <a:solidFill>
              <a:srgbClr val="C00000"/>
            </a:solidFill>
          </a:endParaRPr>
        </a:p>
      </dgm:t>
    </dgm:pt>
    <dgm:pt modelId="{1F33FF83-D144-4BE2-B9FD-CAA71D58A4B3}" type="parTrans" cxnId="{6C8D34CA-7B35-468C-BC58-E687F174A795}">
      <dgm:prSet/>
      <dgm:spPr/>
      <dgm:t>
        <a:bodyPr/>
        <a:lstStyle/>
        <a:p>
          <a:pPr algn="just"/>
          <a:endParaRPr lang="es-ES" sz="2000"/>
        </a:p>
      </dgm:t>
    </dgm:pt>
    <dgm:pt modelId="{6AAEC86E-A4DC-49CB-8FA0-84F3A3F63B72}" type="sibTrans" cxnId="{6C8D34CA-7B35-468C-BC58-E687F174A795}">
      <dgm:prSet/>
      <dgm:spPr/>
      <dgm:t>
        <a:bodyPr/>
        <a:lstStyle/>
        <a:p>
          <a:pPr algn="just"/>
          <a:endParaRPr lang="es-ES" sz="2000"/>
        </a:p>
      </dgm:t>
    </dgm:pt>
    <dgm:pt modelId="{64B1ACDA-7BA6-489D-AF7D-1E5BA8FFE121}">
      <dgm:prSet phldrT="[Texto]" custT="1"/>
      <dgm:spPr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rgbClr val="C00000">
              <a:alpha val="0"/>
            </a:srgb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es-AR" sz="1600" b="1" dirty="0" smtClean="0"/>
            <a:t>Amortización acelerada en el impuesto a las ganancias (tres años) para las inversiones en equipamiento, obra civil  y construcciones</a:t>
          </a:r>
          <a:endParaRPr lang="es-ES" sz="1600" b="1" dirty="0"/>
        </a:p>
      </dgm:t>
    </dgm:pt>
    <dgm:pt modelId="{F9268BDE-34AF-459D-B125-37A164C8ECCC}" type="parTrans" cxnId="{1749E71D-7051-4573-B334-3833AC32B1A7}">
      <dgm:prSet/>
      <dgm:spPr/>
      <dgm:t>
        <a:bodyPr/>
        <a:lstStyle/>
        <a:p>
          <a:pPr algn="just"/>
          <a:endParaRPr lang="es-ES" sz="2000"/>
        </a:p>
      </dgm:t>
    </dgm:pt>
    <dgm:pt modelId="{9DA50078-C825-4560-9C80-419202D4E907}" type="sibTrans" cxnId="{1749E71D-7051-4573-B334-3833AC32B1A7}">
      <dgm:prSet/>
      <dgm:spPr/>
      <dgm:t>
        <a:bodyPr/>
        <a:lstStyle/>
        <a:p>
          <a:pPr algn="just"/>
          <a:endParaRPr lang="es-ES" sz="2000"/>
        </a:p>
      </dgm:t>
    </dgm:pt>
    <dgm:pt modelId="{7491B56B-A25C-44F7-91D3-8D7AB70EBB81}">
      <dgm:prSet phldrT="[Texto]" custT="1"/>
      <dgm:spPr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rgbClr val="C00000">
              <a:alpha val="0"/>
            </a:srgb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es-AR" sz="1600" b="1" dirty="0" smtClean="0"/>
            <a:t>Devolución de crédito fiscal del IVA por importaciones y adquisiciones de bienes destinados a la exploración.</a:t>
          </a:r>
          <a:endParaRPr lang="es-ES" sz="1600" b="1" dirty="0"/>
        </a:p>
      </dgm:t>
    </dgm:pt>
    <dgm:pt modelId="{5C4D71A9-2F55-46F2-BF54-2F88C2DC9BE3}" type="parTrans" cxnId="{86F7A9BC-ACD3-4401-A5D9-45A756377764}">
      <dgm:prSet/>
      <dgm:spPr/>
      <dgm:t>
        <a:bodyPr/>
        <a:lstStyle/>
        <a:p>
          <a:pPr algn="just"/>
          <a:endParaRPr lang="es-ES" sz="2000"/>
        </a:p>
      </dgm:t>
    </dgm:pt>
    <dgm:pt modelId="{AD2F9C72-8460-4AED-9B07-6CDF69DE82E9}" type="sibTrans" cxnId="{86F7A9BC-ACD3-4401-A5D9-45A756377764}">
      <dgm:prSet/>
      <dgm:spPr/>
      <dgm:t>
        <a:bodyPr/>
        <a:lstStyle/>
        <a:p>
          <a:pPr algn="just"/>
          <a:endParaRPr lang="es-ES" sz="2000"/>
        </a:p>
      </dgm:t>
    </dgm:pt>
    <dgm:pt modelId="{CCF5B78A-BE7A-4212-AD8C-3128847ECE83}">
      <dgm:prSet phldrT="[Texto]" custT="1"/>
      <dgm:spPr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rgbClr val="C00000">
              <a:alpha val="0"/>
            </a:srgb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es-AR" sz="1600" b="1" dirty="0" smtClean="0"/>
            <a:t> Exención de cualquier tributo que grave las importaciones  de bienes de capital e insumos.</a:t>
          </a:r>
          <a:endParaRPr lang="es-ES" sz="1600" b="1" dirty="0"/>
        </a:p>
      </dgm:t>
    </dgm:pt>
    <dgm:pt modelId="{0B22B183-3C3F-4794-9481-12CE794D2E12}" type="parTrans" cxnId="{C7923E84-3A01-4AF8-8394-355499E80780}">
      <dgm:prSet/>
      <dgm:spPr/>
      <dgm:t>
        <a:bodyPr/>
        <a:lstStyle/>
        <a:p>
          <a:pPr algn="just"/>
          <a:endParaRPr lang="es-ES" sz="2000"/>
        </a:p>
      </dgm:t>
    </dgm:pt>
    <dgm:pt modelId="{84E004F3-443C-4F72-88E0-2B84893A28AF}" type="sibTrans" cxnId="{C7923E84-3A01-4AF8-8394-355499E80780}">
      <dgm:prSet/>
      <dgm:spPr/>
      <dgm:t>
        <a:bodyPr/>
        <a:lstStyle/>
        <a:p>
          <a:pPr algn="just"/>
          <a:endParaRPr lang="es-ES" sz="2000"/>
        </a:p>
      </dgm:t>
    </dgm:pt>
    <dgm:pt modelId="{FBDC2A34-06BD-4C25-970C-CBD3FAFA7E68}">
      <dgm:prSet phldrT="[Texto]" custT="1"/>
      <dgm:spPr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rgbClr val="C00000">
              <a:alpha val="0"/>
            </a:srgb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es-AR" sz="1600" b="1" dirty="0" smtClean="0"/>
            <a:t>Límite al  pago de regalías (máximo 3%)</a:t>
          </a:r>
          <a:endParaRPr lang="es-ES" sz="1600" b="1" dirty="0"/>
        </a:p>
      </dgm:t>
    </dgm:pt>
    <dgm:pt modelId="{FFF86EFE-1F8E-453F-A085-E7062451BDEF}" type="parTrans" cxnId="{B43CC302-EFDA-44DD-8AA8-CA622D47DB5A}">
      <dgm:prSet/>
      <dgm:spPr/>
      <dgm:t>
        <a:bodyPr/>
        <a:lstStyle/>
        <a:p>
          <a:pPr algn="just"/>
          <a:endParaRPr lang="es-ES" sz="2000"/>
        </a:p>
      </dgm:t>
    </dgm:pt>
    <dgm:pt modelId="{F3A6C827-B85D-4F92-9208-A69B920FB0BF}" type="sibTrans" cxnId="{B43CC302-EFDA-44DD-8AA8-CA622D47DB5A}">
      <dgm:prSet/>
      <dgm:spPr/>
      <dgm:t>
        <a:bodyPr/>
        <a:lstStyle/>
        <a:p>
          <a:pPr algn="just"/>
          <a:endParaRPr lang="es-ES" sz="2000"/>
        </a:p>
      </dgm:t>
    </dgm:pt>
    <dgm:pt modelId="{3395E823-06E5-4E79-A7FD-0DD959718C02}">
      <dgm:prSet phldrT="[Texto]" custT="1"/>
      <dgm:spPr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rgbClr val="C00000">
              <a:alpha val="0"/>
            </a:srgb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es-ES" sz="1600" b="1" dirty="0">
            <a:solidFill>
              <a:srgbClr val="C00000"/>
            </a:solidFill>
          </a:endParaRPr>
        </a:p>
      </dgm:t>
    </dgm:pt>
    <dgm:pt modelId="{4E063E49-CC98-4CBE-819D-0CF53F8D3159}" type="parTrans" cxnId="{CFFA4FBA-E5C4-490D-B22B-544059097774}">
      <dgm:prSet/>
      <dgm:spPr/>
      <dgm:t>
        <a:bodyPr/>
        <a:lstStyle/>
        <a:p>
          <a:pPr algn="just"/>
          <a:endParaRPr lang="es-ES" sz="2000"/>
        </a:p>
      </dgm:t>
    </dgm:pt>
    <dgm:pt modelId="{F79FD5EB-70D2-43BD-912E-479E2CF5728D}" type="sibTrans" cxnId="{CFFA4FBA-E5C4-490D-B22B-544059097774}">
      <dgm:prSet/>
      <dgm:spPr/>
      <dgm:t>
        <a:bodyPr/>
        <a:lstStyle/>
        <a:p>
          <a:pPr algn="just"/>
          <a:endParaRPr lang="es-ES" sz="2000"/>
        </a:p>
      </dgm:t>
    </dgm:pt>
    <dgm:pt modelId="{AAC2108A-8885-4265-84FF-FC780E56AF57}">
      <dgm:prSet phldrT="[Texto]" custT="1"/>
      <dgm:spPr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rgbClr val="C00000">
              <a:alpha val="0"/>
            </a:srgb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es-ES" sz="1600" b="1" dirty="0">
            <a:solidFill>
              <a:srgbClr val="C00000"/>
            </a:solidFill>
          </a:endParaRPr>
        </a:p>
      </dgm:t>
    </dgm:pt>
    <dgm:pt modelId="{36D45CDF-C48C-4D77-8FEA-C2B65078693A}" type="parTrans" cxnId="{D0780308-C82E-40F7-872D-CD82779305CC}">
      <dgm:prSet/>
      <dgm:spPr/>
      <dgm:t>
        <a:bodyPr/>
        <a:lstStyle/>
        <a:p>
          <a:pPr algn="just"/>
          <a:endParaRPr lang="es-ES" sz="2000"/>
        </a:p>
      </dgm:t>
    </dgm:pt>
    <dgm:pt modelId="{F066165B-C790-49D3-B06B-B1C5E560A099}" type="sibTrans" cxnId="{D0780308-C82E-40F7-872D-CD82779305CC}">
      <dgm:prSet/>
      <dgm:spPr/>
      <dgm:t>
        <a:bodyPr/>
        <a:lstStyle/>
        <a:p>
          <a:pPr algn="just"/>
          <a:endParaRPr lang="es-ES" sz="2000"/>
        </a:p>
      </dgm:t>
    </dgm:pt>
    <dgm:pt modelId="{A30D15DB-A3FC-4082-84A8-920184636FC8}">
      <dgm:prSet phldrT="[Texto]" custT="1"/>
      <dgm:spPr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rgbClr val="C00000">
              <a:alpha val="0"/>
            </a:srgb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es-ES" sz="1600" b="1" dirty="0">
            <a:solidFill>
              <a:srgbClr val="C00000"/>
            </a:solidFill>
          </a:endParaRPr>
        </a:p>
      </dgm:t>
    </dgm:pt>
    <dgm:pt modelId="{94F4BAD6-4448-4DC1-AC10-FD530125F319}" type="parTrans" cxnId="{2D98C1E8-919E-4B44-9A00-AF9D08487694}">
      <dgm:prSet/>
      <dgm:spPr/>
      <dgm:t>
        <a:bodyPr/>
        <a:lstStyle/>
        <a:p>
          <a:pPr algn="just"/>
          <a:endParaRPr lang="es-ES" sz="2000"/>
        </a:p>
      </dgm:t>
    </dgm:pt>
    <dgm:pt modelId="{DCC1EE74-C582-4D8D-BB54-A23879FC78A6}" type="sibTrans" cxnId="{2D98C1E8-919E-4B44-9A00-AF9D08487694}">
      <dgm:prSet/>
      <dgm:spPr/>
      <dgm:t>
        <a:bodyPr/>
        <a:lstStyle/>
        <a:p>
          <a:pPr algn="just"/>
          <a:endParaRPr lang="es-ES" sz="2000"/>
        </a:p>
      </dgm:t>
    </dgm:pt>
    <dgm:pt modelId="{06BF3C02-5A80-4D2E-8324-0D6BFF18C557}">
      <dgm:prSet phldrT="[Texto]" custT="1"/>
      <dgm:spPr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rgbClr val="C00000">
              <a:alpha val="0"/>
            </a:srgb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es-ES" sz="1600" b="1" dirty="0">
            <a:solidFill>
              <a:srgbClr val="C00000"/>
            </a:solidFill>
          </a:endParaRPr>
        </a:p>
      </dgm:t>
    </dgm:pt>
    <dgm:pt modelId="{94CAEDDD-E34E-4960-92A3-87BB2B31DF6E}" type="parTrans" cxnId="{42DEC69C-8096-4E40-9EFB-49FC07ACD748}">
      <dgm:prSet/>
      <dgm:spPr/>
      <dgm:t>
        <a:bodyPr/>
        <a:lstStyle/>
        <a:p>
          <a:pPr algn="just"/>
          <a:endParaRPr lang="es-ES" sz="2000"/>
        </a:p>
      </dgm:t>
    </dgm:pt>
    <dgm:pt modelId="{DFBAEE30-EC7F-4B6B-8623-907839DE472D}" type="sibTrans" cxnId="{42DEC69C-8096-4E40-9EFB-49FC07ACD748}">
      <dgm:prSet/>
      <dgm:spPr/>
      <dgm:t>
        <a:bodyPr/>
        <a:lstStyle/>
        <a:p>
          <a:pPr algn="just"/>
          <a:endParaRPr lang="es-ES" sz="2000"/>
        </a:p>
      </dgm:t>
    </dgm:pt>
    <dgm:pt modelId="{980993FC-D4B2-457D-BD5F-0C1B25091E9B}">
      <dgm:prSet phldrT="[Texto]" custT="1"/>
      <dgm:spPr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rgbClr val="C00000">
              <a:alpha val="0"/>
            </a:srgb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es-MX" sz="1600" b="1" i="0" dirty="0" smtClean="0"/>
            <a:t>Deducción en el  impuesto a las ganancias, del ciento por ciento (100%) de inversión en exploración.</a:t>
          </a:r>
          <a:endParaRPr lang="es-ES" sz="1600" b="1" dirty="0"/>
        </a:p>
      </dgm:t>
    </dgm:pt>
    <dgm:pt modelId="{5AED2714-9C9F-46CF-9C53-7E3B8925247B}" type="parTrans" cxnId="{60AA16F8-8DF3-4BA4-A528-8D935CAAC705}">
      <dgm:prSet/>
      <dgm:spPr/>
      <dgm:t>
        <a:bodyPr/>
        <a:lstStyle/>
        <a:p>
          <a:pPr algn="just"/>
          <a:endParaRPr lang="es-ES" sz="2000"/>
        </a:p>
      </dgm:t>
    </dgm:pt>
    <dgm:pt modelId="{278C4465-7B64-47DD-AED5-80460F0F160F}" type="sibTrans" cxnId="{60AA16F8-8DF3-4BA4-A528-8D935CAAC705}">
      <dgm:prSet/>
      <dgm:spPr/>
      <dgm:t>
        <a:bodyPr/>
        <a:lstStyle/>
        <a:p>
          <a:pPr algn="just"/>
          <a:endParaRPr lang="es-ES" sz="2000"/>
        </a:p>
      </dgm:t>
    </dgm:pt>
    <dgm:pt modelId="{7DEB34A1-5DB8-4762-9CA1-028983B5A805}" type="pres">
      <dgm:prSet presAssocID="{3C6AAC5C-7D1B-44B7-A071-832992BB248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B23F92C-E94E-4F04-A976-A3C6AD5B69AF}" type="pres">
      <dgm:prSet presAssocID="{1E1A5873-E800-4165-8E08-588F63E2A94F}" presName="linNode" presStyleCnt="0"/>
      <dgm:spPr/>
    </dgm:pt>
    <dgm:pt modelId="{03ADAB71-7EBC-4630-A5CB-D33C67CEE3FF}" type="pres">
      <dgm:prSet presAssocID="{1E1A5873-E800-4165-8E08-588F63E2A94F}" presName="parentText" presStyleLbl="node1" presStyleIdx="0" presStyleCnt="2" custScaleX="74277" custScaleY="77986" custLinFactNeighborX="-10844" custLinFactNeighborY="-128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DA78D22-4A7B-4D74-B3B5-D1E739F03C92}" type="pres">
      <dgm:prSet presAssocID="{1E1A5873-E800-4165-8E08-588F63E2A94F}" presName="descendantText" presStyleLbl="alignAccFollowNode1" presStyleIdx="0" presStyleCnt="2" custScaleX="145203" custLinFactNeighborX="335" custLinFactNeighborY="-26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FCEFA78-B9C2-4E67-8328-A641944D018D}" type="pres">
      <dgm:prSet presAssocID="{16960D2A-EA55-45E9-9DDD-B2E410E38204}" presName="sp" presStyleCnt="0"/>
      <dgm:spPr/>
    </dgm:pt>
    <dgm:pt modelId="{6AF60FB9-D271-4764-8D2F-2A15FD7F8367}" type="pres">
      <dgm:prSet presAssocID="{6AEA3092-2942-47B4-B54C-B1EA8D1915B5}" presName="linNode" presStyleCnt="0"/>
      <dgm:spPr/>
    </dgm:pt>
    <dgm:pt modelId="{92CAD182-F813-44B7-B6C2-09E55E5F3A79}" type="pres">
      <dgm:prSet presAssocID="{6AEA3092-2942-47B4-B54C-B1EA8D1915B5}" presName="parentText" presStyleLbl="node1" presStyleIdx="1" presStyleCnt="2" custScaleX="68739" custScaleY="79185" custLinFactNeighborX="-29" custLinFactNeighborY="-4037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D787B52-B366-48D6-9EFC-077E726265B2}" type="pres">
      <dgm:prSet presAssocID="{6AEA3092-2942-47B4-B54C-B1EA8D1915B5}" presName="descendantText" presStyleLbl="alignAccFollowNode1" presStyleIdx="1" presStyleCnt="2" custScaleX="132766" custScaleY="171019" custLinFactNeighborX="1564" custLinFactNeighborY="-736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6D9AD14-D54E-41FB-B602-F8E8E515996E}" type="presOf" srcId="{3C6AAC5C-7D1B-44B7-A071-832992BB2488}" destId="{7DEB34A1-5DB8-4762-9CA1-028983B5A805}" srcOrd="0" destOrd="0" presId="urn:microsoft.com/office/officeart/2005/8/layout/vList5"/>
    <dgm:cxn modelId="{2D98C1E8-919E-4B44-9A00-AF9D08487694}" srcId="{6AEA3092-2942-47B4-B54C-B1EA8D1915B5}" destId="{A30D15DB-A3FC-4082-84A8-920184636FC8}" srcOrd="3" destOrd="0" parTransId="{94F4BAD6-4448-4DC1-AC10-FD530125F319}" sibTransId="{DCC1EE74-C582-4D8D-BB54-A23879FC78A6}"/>
    <dgm:cxn modelId="{739CF927-4B1E-442C-85F9-77840917F33C}" type="presOf" srcId="{980993FC-D4B2-457D-BD5F-0C1B25091E9B}" destId="{8D787B52-B366-48D6-9EFC-077E726265B2}" srcOrd="0" destOrd="0" presId="urn:microsoft.com/office/officeart/2005/8/layout/vList5"/>
    <dgm:cxn modelId="{3229CD69-9CF8-472C-9BC0-C7ACD020697B}" type="presOf" srcId="{B0706FAC-9D05-4575-8E48-0175A8FD7647}" destId="{0DA78D22-4A7B-4D74-B3B5-D1E739F03C92}" srcOrd="0" destOrd="0" presId="urn:microsoft.com/office/officeart/2005/8/layout/vList5"/>
    <dgm:cxn modelId="{1749E71D-7051-4573-B334-3833AC32B1A7}" srcId="{6AEA3092-2942-47B4-B54C-B1EA8D1915B5}" destId="{64B1ACDA-7BA6-489D-AF7D-1E5BA8FFE121}" srcOrd="2" destOrd="0" parTransId="{F9268BDE-34AF-459D-B125-37A164C8ECCC}" sibTransId="{9DA50078-C825-4560-9C80-419202D4E907}"/>
    <dgm:cxn modelId="{B8574EA7-442A-4552-820E-DE4231E9B04D}" type="presOf" srcId="{7491B56B-A25C-44F7-91D3-8D7AB70EBB81}" destId="{8D787B52-B366-48D6-9EFC-077E726265B2}" srcOrd="0" destOrd="4" presId="urn:microsoft.com/office/officeart/2005/8/layout/vList5"/>
    <dgm:cxn modelId="{71D99896-441B-4603-813B-5CA589F9D411}" type="presOf" srcId="{CCF5B78A-BE7A-4212-AD8C-3128847ECE83}" destId="{8D787B52-B366-48D6-9EFC-077E726265B2}" srcOrd="0" destOrd="6" presId="urn:microsoft.com/office/officeart/2005/8/layout/vList5"/>
    <dgm:cxn modelId="{C7923E84-3A01-4AF8-8394-355499E80780}" srcId="{6AEA3092-2942-47B4-B54C-B1EA8D1915B5}" destId="{CCF5B78A-BE7A-4212-AD8C-3128847ECE83}" srcOrd="6" destOrd="0" parTransId="{0B22B183-3C3F-4794-9481-12CE794D2E12}" sibTransId="{84E004F3-443C-4F72-88E0-2B84893A28AF}"/>
    <dgm:cxn modelId="{E4E237B9-9D56-4D9E-A694-54ACEC5C93F0}" srcId="{3C6AAC5C-7D1B-44B7-A071-832992BB2488}" destId="{6AEA3092-2942-47B4-B54C-B1EA8D1915B5}" srcOrd="1" destOrd="0" parTransId="{8C183DB3-47C4-4DBF-8489-61D2A94D03AF}" sibTransId="{A976AC0C-9E0A-4F58-B76C-62CC688C28D1}"/>
    <dgm:cxn modelId="{095D270B-0E56-44E7-A6D4-9704FF8BDC52}" type="presOf" srcId="{56CB071C-D800-4D31-8903-B7F20972051E}" destId="{0DA78D22-4A7B-4D74-B3B5-D1E739F03C92}" srcOrd="0" destOrd="2" presId="urn:microsoft.com/office/officeart/2005/8/layout/vList5"/>
    <dgm:cxn modelId="{B43CC302-EFDA-44DD-8AA8-CA622D47DB5A}" srcId="{6AEA3092-2942-47B4-B54C-B1EA8D1915B5}" destId="{FBDC2A34-06BD-4C25-970C-CBD3FAFA7E68}" srcOrd="8" destOrd="0" parTransId="{FFF86EFE-1F8E-453F-A085-E7062451BDEF}" sibTransId="{F3A6C827-B85D-4F92-9208-A69B920FB0BF}"/>
    <dgm:cxn modelId="{8BF0FE6C-C325-45C1-ACA6-CA7F7135D3BA}" type="presOf" srcId="{0B814FE4-0758-4BAD-8F1F-982A15FE1F72}" destId="{0DA78D22-4A7B-4D74-B3B5-D1E739F03C92}" srcOrd="0" destOrd="1" presId="urn:microsoft.com/office/officeart/2005/8/layout/vList5"/>
    <dgm:cxn modelId="{F6B1ED98-BF8C-4223-82B1-4808FC8A846E}" type="presOf" srcId="{AAC2108A-8885-4265-84FF-FC780E56AF57}" destId="{8D787B52-B366-48D6-9EFC-077E726265B2}" srcOrd="0" destOrd="1" presId="urn:microsoft.com/office/officeart/2005/8/layout/vList5"/>
    <dgm:cxn modelId="{42DEC69C-8096-4E40-9EFB-49FC07ACD748}" srcId="{6AEA3092-2942-47B4-B54C-B1EA8D1915B5}" destId="{06BF3C02-5A80-4D2E-8324-0D6BFF18C557}" srcOrd="5" destOrd="0" parTransId="{94CAEDDD-E34E-4960-92A3-87BB2B31DF6E}" sibTransId="{DFBAEE30-EC7F-4B6B-8623-907839DE472D}"/>
    <dgm:cxn modelId="{CFFA4FBA-E5C4-490D-B22B-544059097774}" srcId="{6AEA3092-2942-47B4-B54C-B1EA8D1915B5}" destId="{3395E823-06E5-4E79-A7FD-0DD959718C02}" srcOrd="7" destOrd="0" parTransId="{4E063E49-CC98-4CBE-819D-0CF53F8D3159}" sibTransId="{F79FD5EB-70D2-43BD-912E-479E2CF5728D}"/>
    <dgm:cxn modelId="{5FEDC83D-3C48-40CD-9DA4-E8FE3B3FE922}" srcId="{1E1A5873-E800-4165-8E08-588F63E2A94F}" destId="{56CB071C-D800-4D31-8903-B7F20972051E}" srcOrd="2" destOrd="0" parTransId="{F360596C-C1ED-4FA8-838B-29306F25F795}" sibTransId="{6DAEDF06-383F-4558-970D-3D8B5209BAE4}"/>
    <dgm:cxn modelId="{566C0C3E-5732-4487-A532-EC77FD2981BF}" type="presOf" srcId="{3395E823-06E5-4E79-A7FD-0DD959718C02}" destId="{8D787B52-B366-48D6-9EFC-077E726265B2}" srcOrd="0" destOrd="7" presId="urn:microsoft.com/office/officeart/2005/8/layout/vList5"/>
    <dgm:cxn modelId="{48D2EB23-A50C-4A5B-9F28-07AD15197A14}" type="presOf" srcId="{A30D15DB-A3FC-4082-84A8-920184636FC8}" destId="{8D787B52-B366-48D6-9EFC-077E726265B2}" srcOrd="0" destOrd="3" presId="urn:microsoft.com/office/officeart/2005/8/layout/vList5"/>
    <dgm:cxn modelId="{60AA16F8-8DF3-4BA4-A528-8D935CAAC705}" srcId="{6AEA3092-2942-47B4-B54C-B1EA8D1915B5}" destId="{980993FC-D4B2-457D-BD5F-0C1B25091E9B}" srcOrd="0" destOrd="0" parTransId="{5AED2714-9C9F-46CF-9C53-7E3B8925247B}" sibTransId="{278C4465-7B64-47DD-AED5-80460F0F160F}"/>
    <dgm:cxn modelId="{86F7A9BC-ACD3-4401-A5D9-45A756377764}" srcId="{6AEA3092-2942-47B4-B54C-B1EA8D1915B5}" destId="{7491B56B-A25C-44F7-91D3-8D7AB70EBB81}" srcOrd="4" destOrd="0" parTransId="{5C4D71A9-2F55-46F2-BF54-2F88C2DC9BE3}" sibTransId="{AD2F9C72-8460-4AED-9B07-6CDF69DE82E9}"/>
    <dgm:cxn modelId="{FCC7DB3E-D361-4519-A51D-3310E1513EBF}" srcId="{1E1A5873-E800-4165-8E08-588F63E2A94F}" destId="{B0706FAC-9D05-4575-8E48-0175A8FD7647}" srcOrd="0" destOrd="0" parTransId="{ED67C723-C5E0-4C6E-B44D-3E4C7CFD5F53}" sibTransId="{CF477C8C-6417-49E6-966E-E946149D95CD}"/>
    <dgm:cxn modelId="{6C8D34CA-7B35-468C-BC58-E687F174A795}" srcId="{1E1A5873-E800-4165-8E08-588F63E2A94F}" destId="{0B814FE4-0758-4BAD-8F1F-982A15FE1F72}" srcOrd="1" destOrd="0" parTransId="{1F33FF83-D144-4BE2-B9FD-CAA71D58A4B3}" sibTransId="{6AAEC86E-A4DC-49CB-8FA0-84F3A3F63B72}"/>
    <dgm:cxn modelId="{D0780308-C82E-40F7-872D-CD82779305CC}" srcId="{6AEA3092-2942-47B4-B54C-B1EA8D1915B5}" destId="{AAC2108A-8885-4265-84FF-FC780E56AF57}" srcOrd="1" destOrd="0" parTransId="{36D45CDF-C48C-4D77-8FEA-C2B65078693A}" sibTransId="{F066165B-C790-49D3-B06B-B1C5E560A099}"/>
    <dgm:cxn modelId="{784AB418-7A4B-4602-AEE5-85BE4ADF18AF}" type="presOf" srcId="{6AEA3092-2942-47B4-B54C-B1EA8D1915B5}" destId="{92CAD182-F813-44B7-B6C2-09E55E5F3A79}" srcOrd="0" destOrd="0" presId="urn:microsoft.com/office/officeart/2005/8/layout/vList5"/>
    <dgm:cxn modelId="{7595D521-07A2-462E-B72D-83516751B56E}" type="presOf" srcId="{64B1ACDA-7BA6-489D-AF7D-1E5BA8FFE121}" destId="{8D787B52-B366-48D6-9EFC-077E726265B2}" srcOrd="0" destOrd="2" presId="urn:microsoft.com/office/officeart/2005/8/layout/vList5"/>
    <dgm:cxn modelId="{93476AB8-BD3B-41F8-8CC5-0C4D3A5358D2}" type="presOf" srcId="{1E1A5873-E800-4165-8E08-588F63E2A94F}" destId="{03ADAB71-7EBC-4630-A5CB-D33C67CEE3FF}" srcOrd="0" destOrd="0" presId="urn:microsoft.com/office/officeart/2005/8/layout/vList5"/>
    <dgm:cxn modelId="{F5BB8F60-6278-4811-B580-438CBE29D556}" type="presOf" srcId="{FBDC2A34-06BD-4C25-970C-CBD3FAFA7E68}" destId="{8D787B52-B366-48D6-9EFC-077E726265B2}" srcOrd="0" destOrd="8" presId="urn:microsoft.com/office/officeart/2005/8/layout/vList5"/>
    <dgm:cxn modelId="{30A6A5D1-A989-42CC-8357-ECEC1F0912DA}" srcId="{3C6AAC5C-7D1B-44B7-A071-832992BB2488}" destId="{1E1A5873-E800-4165-8E08-588F63E2A94F}" srcOrd="0" destOrd="0" parTransId="{3B22DE0B-D7CD-41B3-A82C-709BB3D93CDB}" sibTransId="{16960D2A-EA55-45E9-9DDD-B2E410E38204}"/>
    <dgm:cxn modelId="{5D2BAC4C-D47C-475E-B748-8DBD9DBEE000}" type="presOf" srcId="{06BF3C02-5A80-4D2E-8324-0D6BFF18C557}" destId="{8D787B52-B366-48D6-9EFC-077E726265B2}" srcOrd="0" destOrd="5" presId="urn:microsoft.com/office/officeart/2005/8/layout/vList5"/>
    <dgm:cxn modelId="{D0FCA6A9-2889-4833-8E56-1BFF2A81F581}" type="presParOf" srcId="{7DEB34A1-5DB8-4762-9CA1-028983B5A805}" destId="{6B23F92C-E94E-4F04-A976-A3C6AD5B69AF}" srcOrd="0" destOrd="0" presId="urn:microsoft.com/office/officeart/2005/8/layout/vList5"/>
    <dgm:cxn modelId="{DACC95ED-3D18-4658-88EC-016EB183B77B}" type="presParOf" srcId="{6B23F92C-E94E-4F04-A976-A3C6AD5B69AF}" destId="{03ADAB71-7EBC-4630-A5CB-D33C67CEE3FF}" srcOrd="0" destOrd="0" presId="urn:microsoft.com/office/officeart/2005/8/layout/vList5"/>
    <dgm:cxn modelId="{BF1A7432-9ED1-4307-BA5D-BD69E72E77D6}" type="presParOf" srcId="{6B23F92C-E94E-4F04-A976-A3C6AD5B69AF}" destId="{0DA78D22-4A7B-4D74-B3B5-D1E739F03C92}" srcOrd="1" destOrd="0" presId="urn:microsoft.com/office/officeart/2005/8/layout/vList5"/>
    <dgm:cxn modelId="{982C2302-CEFB-4F6B-9726-9DBCB65462D5}" type="presParOf" srcId="{7DEB34A1-5DB8-4762-9CA1-028983B5A805}" destId="{AFCEFA78-B9C2-4E67-8328-A641944D018D}" srcOrd="1" destOrd="0" presId="urn:microsoft.com/office/officeart/2005/8/layout/vList5"/>
    <dgm:cxn modelId="{B23739EE-7151-449F-9358-586EC4E9E543}" type="presParOf" srcId="{7DEB34A1-5DB8-4762-9CA1-028983B5A805}" destId="{6AF60FB9-D271-4764-8D2F-2A15FD7F8367}" srcOrd="2" destOrd="0" presId="urn:microsoft.com/office/officeart/2005/8/layout/vList5"/>
    <dgm:cxn modelId="{E7C6519D-CD8A-4BF0-85A7-9CCAFA4ECC61}" type="presParOf" srcId="{6AF60FB9-D271-4764-8D2F-2A15FD7F8367}" destId="{92CAD182-F813-44B7-B6C2-09E55E5F3A79}" srcOrd="0" destOrd="0" presId="urn:microsoft.com/office/officeart/2005/8/layout/vList5"/>
    <dgm:cxn modelId="{33EA58B2-4587-477E-AB6A-BC23A5CFD131}" type="presParOf" srcId="{6AF60FB9-D271-4764-8D2F-2A15FD7F8367}" destId="{8D787B52-B366-48D6-9EFC-077E726265B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BDE9EA-4C94-4299-8C83-35F748D777F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6B6B87B-4BB6-4BEA-AE75-95AA11FDD244}">
      <dgm:prSet phldrT="[Texto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s-AR" dirty="0" smtClean="0"/>
            <a:t>Precio al mercado</a:t>
          </a:r>
          <a:endParaRPr lang="es-ES" dirty="0"/>
        </a:p>
      </dgm:t>
    </dgm:pt>
    <dgm:pt modelId="{6CAD43CD-92B7-4D20-B107-376D81D3EFDA}" type="parTrans" cxnId="{3C937E3B-3259-4752-B1CD-A5ACD38CFC9B}">
      <dgm:prSet/>
      <dgm:spPr/>
      <dgm:t>
        <a:bodyPr/>
        <a:lstStyle/>
        <a:p>
          <a:endParaRPr lang="es-ES"/>
        </a:p>
      </dgm:t>
    </dgm:pt>
    <dgm:pt modelId="{629FA109-D7A9-4EA5-B265-9017CF671918}" type="sibTrans" cxnId="{3C937E3B-3259-4752-B1CD-A5ACD38CFC9B}">
      <dgm:prSet/>
      <dgm:spPr/>
      <dgm:t>
        <a:bodyPr/>
        <a:lstStyle/>
        <a:p>
          <a:endParaRPr lang="es-ES"/>
        </a:p>
      </dgm:t>
    </dgm:pt>
    <dgm:pt modelId="{CA9C66DF-7974-4C3A-B11F-AF74297C8C48}">
      <dgm:prSet phldrT="[Texto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s-ES" dirty="0" smtClean="0"/>
            <a:t>Tasa interna de Retorno</a:t>
          </a:r>
          <a:endParaRPr lang="es-ES" dirty="0"/>
        </a:p>
      </dgm:t>
    </dgm:pt>
    <dgm:pt modelId="{0D9105E3-66AC-42E8-8BED-462D41F284AC}" type="sibTrans" cxnId="{74B2ACF0-C181-4423-AED9-ADFD3B642FBD}">
      <dgm:prSet/>
      <dgm:spPr/>
      <dgm:t>
        <a:bodyPr/>
        <a:lstStyle/>
        <a:p>
          <a:endParaRPr lang="es-ES"/>
        </a:p>
      </dgm:t>
    </dgm:pt>
    <dgm:pt modelId="{8F937611-36EE-4AEA-864A-1E3DC0A65067}" type="parTrans" cxnId="{74B2ACF0-C181-4423-AED9-ADFD3B642FBD}">
      <dgm:prSet/>
      <dgm:spPr/>
      <dgm:t>
        <a:bodyPr/>
        <a:lstStyle/>
        <a:p>
          <a:endParaRPr lang="es-ES"/>
        </a:p>
      </dgm:t>
    </dgm:pt>
    <dgm:pt modelId="{3F015B8D-7E7C-4E0E-ABCB-4EA6725AB43C}">
      <dgm:prSet phldrT="[Texto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s-AR" dirty="0" smtClean="0"/>
            <a:t>Período de recupero de la inversión *</a:t>
          </a:r>
          <a:endParaRPr lang="es-ES" dirty="0"/>
        </a:p>
      </dgm:t>
    </dgm:pt>
    <dgm:pt modelId="{8AC88FA7-7961-4BFB-8FF3-B1D4AEB22DA2}" type="parTrans" cxnId="{BF38D696-5313-4DB5-9C44-7F87B293041E}">
      <dgm:prSet/>
      <dgm:spPr/>
      <dgm:t>
        <a:bodyPr/>
        <a:lstStyle/>
        <a:p>
          <a:endParaRPr lang="es-ES"/>
        </a:p>
      </dgm:t>
    </dgm:pt>
    <dgm:pt modelId="{3E39FC04-0214-44F2-97F4-036C90F4B617}" type="sibTrans" cxnId="{BF38D696-5313-4DB5-9C44-7F87B293041E}">
      <dgm:prSet/>
      <dgm:spPr/>
      <dgm:t>
        <a:bodyPr/>
        <a:lstStyle/>
        <a:p>
          <a:endParaRPr lang="es-ES"/>
        </a:p>
      </dgm:t>
    </dgm:pt>
    <dgm:pt modelId="{BAA0CFF3-C187-4EB5-9656-686934E54B59}" type="pres">
      <dgm:prSet presAssocID="{A8BDE9EA-4C94-4299-8C83-35F748D777F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2EAC021-AB0A-473D-A875-0FED006627A8}" type="pres">
      <dgm:prSet presAssocID="{CA9C66DF-7974-4C3A-B11F-AF74297C8C48}" presName="linNode" presStyleCnt="0"/>
      <dgm:spPr/>
    </dgm:pt>
    <dgm:pt modelId="{24F6B360-C37A-4ABE-BB12-8CA53FFC7C54}" type="pres">
      <dgm:prSet presAssocID="{CA9C66DF-7974-4C3A-B11F-AF74297C8C48}" presName="parentText" presStyleLbl="node1" presStyleIdx="0" presStyleCnt="3" custLinFactNeighborX="-85858" custLinFactNeighborY="398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728DD32-B4C2-47CF-8F46-D7DE13562509}" type="pres">
      <dgm:prSet presAssocID="{0D9105E3-66AC-42E8-8BED-462D41F284AC}" presName="sp" presStyleCnt="0"/>
      <dgm:spPr/>
    </dgm:pt>
    <dgm:pt modelId="{E901AC14-13F5-472D-91C3-5F3080261936}" type="pres">
      <dgm:prSet presAssocID="{3F015B8D-7E7C-4E0E-ABCB-4EA6725AB43C}" presName="linNode" presStyleCnt="0"/>
      <dgm:spPr/>
    </dgm:pt>
    <dgm:pt modelId="{2FEBC0F8-9C71-4FBB-BF85-15F1128B578F}" type="pres">
      <dgm:prSet presAssocID="{3F015B8D-7E7C-4E0E-ABCB-4EA6725AB43C}" presName="parentText" presStyleLbl="node1" presStyleIdx="1" presStyleCnt="3" custLinFactNeighborX="-85859" custLinFactNeighborY="234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EE1141C-A64A-46C1-B1C2-655DA0FD20E0}" type="pres">
      <dgm:prSet presAssocID="{3E39FC04-0214-44F2-97F4-036C90F4B617}" presName="sp" presStyleCnt="0"/>
      <dgm:spPr/>
    </dgm:pt>
    <dgm:pt modelId="{6FB7313B-32C2-43EA-A8C4-9B5C5EB912CA}" type="pres">
      <dgm:prSet presAssocID="{46B6B87B-4BB6-4BEA-AE75-95AA11FDD244}" presName="linNode" presStyleCnt="0"/>
      <dgm:spPr/>
    </dgm:pt>
    <dgm:pt modelId="{23114A4C-7001-468D-826E-FC41612D45CE}" type="pres">
      <dgm:prSet presAssocID="{46B6B87B-4BB6-4BEA-AE75-95AA11FDD244}" presName="parentText" presStyleLbl="node1" presStyleIdx="2" presStyleCnt="3" custLinFactNeighborX="-85859" custLinFactNeighborY="-5234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7FE6200-B30C-4E88-BF3D-1E3B1C54CF86}" type="presOf" srcId="{46B6B87B-4BB6-4BEA-AE75-95AA11FDD244}" destId="{23114A4C-7001-468D-826E-FC41612D45CE}" srcOrd="0" destOrd="0" presId="urn:microsoft.com/office/officeart/2005/8/layout/vList5"/>
    <dgm:cxn modelId="{3D6CFD0F-9F23-457F-BF19-04C4960F0F35}" type="presOf" srcId="{3F015B8D-7E7C-4E0E-ABCB-4EA6725AB43C}" destId="{2FEBC0F8-9C71-4FBB-BF85-15F1128B578F}" srcOrd="0" destOrd="0" presId="urn:microsoft.com/office/officeart/2005/8/layout/vList5"/>
    <dgm:cxn modelId="{BF38D696-5313-4DB5-9C44-7F87B293041E}" srcId="{A8BDE9EA-4C94-4299-8C83-35F748D777FF}" destId="{3F015B8D-7E7C-4E0E-ABCB-4EA6725AB43C}" srcOrd="1" destOrd="0" parTransId="{8AC88FA7-7961-4BFB-8FF3-B1D4AEB22DA2}" sibTransId="{3E39FC04-0214-44F2-97F4-036C90F4B617}"/>
    <dgm:cxn modelId="{02D453F2-40D5-423F-9897-379C5906D562}" type="presOf" srcId="{A8BDE9EA-4C94-4299-8C83-35F748D777FF}" destId="{BAA0CFF3-C187-4EB5-9656-686934E54B59}" srcOrd="0" destOrd="0" presId="urn:microsoft.com/office/officeart/2005/8/layout/vList5"/>
    <dgm:cxn modelId="{74B2ACF0-C181-4423-AED9-ADFD3B642FBD}" srcId="{A8BDE9EA-4C94-4299-8C83-35F748D777FF}" destId="{CA9C66DF-7974-4C3A-B11F-AF74297C8C48}" srcOrd="0" destOrd="0" parTransId="{8F937611-36EE-4AEA-864A-1E3DC0A65067}" sibTransId="{0D9105E3-66AC-42E8-8BED-462D41F284AC}"/>
    <dgm:cxn modelId="{2303972C-6CB1-4E48-A041-23F34EF1326A}" type="presOf" srcId="{CA9C66DF-7974-4C3A-B11F-AF74297C8C48}" destId="{24F6B360-C37A-4ABE-BB12-8CA53FFC7C54}" srcOrd="0" destOrd="0" presId="urn:microsoft.com/office/officeart/2005/8/layout/vList5"/>
    <dgm:cxn modelId="{3C937E3B-3259-4752-B1CD-A5ACD38CFC9B}" srcId="{A8BDE9EA-4C94-4299-8C83-35F748D777FF}" destId="{46B6B87B-4BB6-4BEA-AE75-95AA11FDD244}" srcOrd="2" destOrd="0" parTransId="{6CAD43CD-92B7-4D20-B107-376D81D3EFDA}" sibTransId="{629FA109-D7A9-4EA5-B265-9017CF671918}"/>
    <dgm:cxn modelId="{E0067755-9F32-46CA-9178-69C8FE8B3C6C}" type="presParOf" srcId="{BAA0CFF3-C187-4EB5-9656-686934E54B59}" destId="{22EAC021-AB0A-473D-A875-0FED006627A8}" srcOrd="0" destOrd="0" presId="urn:microsoft.com/office/officeart/2005/8/layout/vList5"/>
    <dgm:cxn modelId="{B4323CCF-2371-447B-9EFC-534CD8EA98B6}" type="presParOf" srcId="{22EAC021-AB0A-473D-A875-0FED006627A8}" destId="{24F6B360-C37A-4ABE-BB12-8CA53FFC7C54}" srcOrd="0" destOrd="0" presId="urn:microsoft.com/office/officeart/2005/8/layout/vList5"/>
    <dgm:cxn modelId="{E33EE772-4AE0-48D5-B735-E8E70A3D89B9}" type="presParOf" srcId="{BAA0CFF3-C187-4EB5-9656-686934E54B59}" destId="{2728DD32-B4C2-47CF-8F46-D7DE13562509}" srcOrd="1" destOrd="0" presId="urn:microsoft.com/office/officeart/2005/8/layout/vList5"/>
    <dgm:cxn modelId="{23526523-DC02-4F5F-9FBA-87A46D2411BC}" type="presParOf" srcId="{BAA0CFF3-C187-4EB5-9656-686934E54B59}" destId="{E901AC14-13F5-472D-91C3-5F3080261936}" srcOrd="2" destOrd="0" presId="urn:microsoft.com/office/officeart/2005/8/layout/vList5"/>
    <dgm:cxn modelId="{A6E8068F-503A-46AB-B922-B8730A619214}" type="presParOf" srcId="{E901AC14-13F5-472D-91C3-5F3080261936}" destId="{2FEBC0F8-9C71-4FBB-BF85-15F1128B578F}" srcOrd="0" destOrd="0" presId="urn:microsoft.com/office/officeart/2005/8/layout/vList5"/>
    <dgm:cxn modelId="{512BFCC4-84CF-404B-9E17-5ABBC5D0F60E}" type="presParOf" srcId="{BAA0CFF3-C187-4EB5-9656-686934E54B59}" destId="{9EE1141C-A64A-46C1-B1C2-655DA0FD20E0}" srcOrd="3" destOrd="0" presId="urn:microsoft.com/office/officeart/2005/8/layout/vList5"/>
    <dgm:cxn modelId="{3B83ED87-E47A-4B1F-AEE2-11AE447DF142}" type="presParOf" srcId="{BAA0CFF3-C187-4EB5-9656-686934E54B59}" destId="{6FB7313B-32C2-43EA-A8C4-9B5C5EB912CA}" srcOrd="4" destOrd="0" presId="urn:microsoft.com/office/officeart/2005/8/layout/vList5"/>
    <dgm:cxn modelId="{3B91BCEC-C6E3-4DB5-80F0-58940E1D7C99}" type="presParOf" srcId="{6FB7313B-32C2-43EA-A8C4-9B5C5EB912CA}" destId="{23114A4C-7001-468D-826E-FC41612D45CE}" srcOrd="0" destOrd="0" presId="urn:microsoft.com/office/officeart/2005/8/layout/vList5"/>
  </dgm:cxnLst>
  <dgm:bg>
    <a:solidFill>
      <a:schemeClr val="accent3">
        <a:lumMod val="40000"/>
        <a:lumOff val="60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DA78D22-4A7B-4D74-B3B5-D1E739F03C92}">
      <dsp:nvSpPr>
        <dsp:cNvPr id="0" name=""/>
        <dsp:cNvSpPr/>
      </dsp:nvSpPr>
      <dsp:spPr>
        <a:xfrm rot="5400000">
          <a:off x="4162545" y="-2289701"/>
          <a:ext cx="1905999" cy="6485401"/>
        </a:xfrm>
        <a:prstGeom prst="round2Same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rgbClr val="C00000">
              <a:alpha val="0"/>
            </a:srgb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600" b="1" i="0" kern="1200" dirty="0" smtClean="0"/>
            <a:t>las empresas que desarrollen actividades mineras no podrán ver incrementada su carga tributaria total desde la  fecha de presentación del estudio de factibilidad,</a:t>
          </a:r>
          <a:endParaRPr lang="es-ES" sz="1600" b="1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1600" b="1" kern="1200" dirty="0">
            <a:solidFill>
              <a:srgbClr val="C00000"/>
            </a:solidFill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b="1" kern="1200" dirty="0" smtClean="0"/>
            <a:t>Las excluye del alcance de nuevos tributos o aumento de los existentes  de las jurisdicciones nacional, provincial y municipal</a:t>
          </a:r>
          <a:endParaRPr lang="es-ES" sz="1600" b="1" kern="1200" dirty="0"/>
        </a:p>
      </dsp:txBody>
      <dsp:txXfrm rot="5400000">
        <a:off x="4162545" y="-2289701"/>
        <a:ext cx="1905999" cy="6485401"/>
      </dsp:txXfrm>
    </dsp:sp>
    <dsp:sp modelId="{03ADAB71-7EBC-4630-A5CB-D33C67CEE3FF}">
      <dsp:nvSpPr>
        <dsp:cNvPr id="0" name=""/>
        <dsp:cNvSpPr/>
      </dsp:nvSpPr>
      <dsp:spPr>
        <a:xfrm>
          <a:off x="0" y="21775"/>
          <a:ext cx="1866113" cy="1858015"/>
        </a:xfrm>
        <a:prstGeom prst="round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000" b="1" kern="1200" dirty="0" smtClean="0">
              <a:effectLst/>
            </a:rPr>
            <a:t>Estabilidad fiscal por 30 años</a:t>
          </a:r>
          <a:endParaRPr lang="es-ES" sz="2000" b="1" kern="1200" dirty="0">
            <a:effectLst/>
          </a:endParaRPr>
        </a:p>
      </dsp:txBody>
      <dsp:txXfrm>
        <a:off x="0" y="21775"/>
        <a:ext cx="1866113" cy="1858015"/>
      </dsp:txXfrm>
    </dsp:sp>
    <dsp:sp modelId="{8D787B52-B366-48D6-9EFC-077E726265B2}">
      <dsp:nvSpPr>
        <dsp:cNvPr id="0" name=""/>
        <dsp:cNvSpPr/>
      </dsp:nvSpPr>
      <dsp:spPr>
        <a:xfrm rot="5400000">
          <a:off x="3492993" y="279910"/>
          <a:ext cx="3259620" cy="6470884"/>
        </a:xfrm>
        <a:prstGeom prst="round2Same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rgbClr val="C00000">
              <a:alpha val="0"/>
            </a:srgb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s-MX" sz="1600" b="1" i="0" kern="1200" dirty="0" smtClean="0"/>
            <a:t>Deducción en el  impuesto a las ganancias, del ciento por ciento (100%) de inversión en exploración.</a:t>
          </a:r>
          <a:endParaRPr lang="es-ES" sz="1600" b="1" kern="1200" dirty="0"/>
        </a:p>
        <a:p>
          <a:pPr marL="171450" lvl="1" indent="-171450" algn="just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es-ES" sz="1600" b="1" kern="1200" dirty="0">
            <a:solidFill>
              <a:srgbClr val="C00000"/>
            </a:solidFill>
          </a:endParaRPr>
        </a:p>
        <a:p>
          <a:pPr marL="171450" lvl="1" indent="-171450" algn="just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s-AR" sz="1600" b="1" kern="1200" dirty="0" smtClean="0"/>
            <a:t>Amortización acelerada en el impuesto a las ganancias (tres años) para las inversiones en equipamiento, obra civil  y construcciones</a:t>
          </a:r>
          <a:endParaRPr lang="es-ES" sz="1600" b="1" kern="1200" dirty="0"/>
        </a:p>
        <a:p>
          <a:pPr marL="171450" lvl="1" indent="-171450" algn="just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es-ES" sz="1600" b="1" kern="1200" dirty="0">
            <a:solidFill>
              <a:srgbClr val="C00000"/>
            </a:solidFill>
          </a:endParaRPr>
        </a:p>
        <a:p>
          <a:pPr marL="171450" lvl="1" indent="-171450" algn="just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s-AR" sz="1600" b="1" kern="1200" dirty="0" smtClean="0"/>
            <a:t>Devolución de crédito fiscal del IVA por importaciones y adquisiciones de bienes destinados a la exploración.</a:t>
          </a:r>
          <a:endParaRPr lang="es-ES" sz="1600" b="1" kern="1200" dirty="0"/>
        </a:p>
        <a:p>
          <a:pPr marL="171450" lvl="1" indent="-171450" algn="just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es-ES" sz="1600" b="1" kern="1200" dirty="0">
            <a:solidFill>
              <a:srgbClr val="C00000"/>
            </a:solidFill>
          </a:endParaRPr>
        </a:p>
        <a:p>
          <a:pPr marL="171450" lvl="1" indent="-171450" algn="just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s-AR" sz="1600" b="1" kern="1200" dirty="0" smtClean="0"/>
            <a:t> Exención de cualquier tributo que grave las importaciones  de bienes de capital e insumos.</a:t>
          </a:r>
          <a:endParaRPr lang="es-ES" sz="1600" b="1" kern="1200" dirty="0"/>
        </a:p>
        <a:p>
          <a:pPr marL="171450" lvl="1" indent="-171450" algn="just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es-ES" sz="1600" b="1" kern="1200" dirty="0">
            <a:solidFill>
              <a:srgbClr val="C00000"/>
            </a:solidFill>
          </a:endParaRPr>
        </a:p>
        <a:p>
          <a:pPr marL="171450" lvl="1" indent="-171450" algn="just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s-AR" sz="1600" b="1" kern="1200" dirty="0" smtClean="0"/>
            <a:t>Límite al  pago de regalías (máximo 3%)</a:t>
          </a:r>
          <a:endParaRPr lang="es-ES" sz="1600" b="1" kern="1200" dirty="0"/>
        </a:p>
      </dsp:txBody>
      <dsp:txXfrm rot="5400000">
        <a:off x="3492993" y="279910"/>
        <a:ext cx="3259620" cy="6470884"/>
      </dsp:txXfrm>
    </dsp:sp>
    <dsp:sp modelId="{92CAD182-F813-44B7-B6C2-09E55E5F3A79}">
      <dsp:nvSpPr>
        <dsp:cNvPr id="0" name=""/>
        <dsp:cNvSpPr/>
      </dsp:nvSpPr>
      <dsp:spPr>
        <a:xfrm>
          <a:off x="3" y="2616295"/>
          <a:ext cx="1884527" cy="1886581"/>
        </a:xfrm>
        <a:prstGeom prst="roundRect">
          <a:avLst/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35000">
              <a:schemeClr val="accent3">
                <a:shade val="80000"/>
                <a:hueOff val="218909"/>
                <a:satOff val="-1431"/>
                <a:lumOff val="24554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218909"/>
                <a:satOff val="-1431"/>
                <a:lumOff val="2455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000" b="1" kern="1200" dirty="0" smtClean="0"/>
            <a:t>Promoción sectorial</a:t>
          </a:r>
          <a:endParaRPr lang="es-ES" sz="2000" b="1" kern="1200" dirty="0"/>
        </a:p>
      </dsp:txBody>
      <dsp:txXfrm>
        <a:off x="3" y="2616295"/>
        <a:ext cx="1884527" cy="188658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DB25F6A-7B69-4F74-B5B5-1988F54D15FB}" type="datetimeFigureOut">
              <a:rPr lang="es-ES"/>
              <a:pPr>
                <a:defRPr/>
              </a:pPr>
              <a:t>10/09/2012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547CB4EA-A20B-4B99-8185-AAF5AD427D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757A4C5-1309-4589-9841-32C2E7F4E4A8}" type="slidenum">
              <a:rPr lang="es-ES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04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C0CFE1-DFAC-43C8-9E1E-5EF8DBB6CB9F}" type="slidenum">
              <a:rPr lang="es-ES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23DF3-E429-4D41-B066-1D9CC7EF7B92}" type="datetimeFigureOut">
              <a:rPr lang="es-ES"/>
              <a:pPr>
                <a:defRPr/>
              </a:pPr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30B20-9A1A-4B68-BB11-8E2F387572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AD594-6386-436A-B45D-F80C5F17D098}" type="datetimeFigureOut">
              <a:rPr lang="es-ES"/>
              <a:pPr>
                <a:defRPr/>
              </a:pPr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5737F-992F-4F4C-B96E-EC08306419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58A25-14DD-4396-847E-FE982D58148E}" type="datetimeFigureOut">
              <a:rPr lang="es-ES"/>
              <a:pPr>
                <a:defRPr/>
              </a:pPr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D2BC0-8FBC-41FE-9152-6521146378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969D6-60AC-4268-B9EE-98D5B40FBE0E}" type="datetimeFigureOut">
              <a:rPr lang="es-ES"/>
              <a:pPr>
                <a:defRPr/>
              </a:pPr>
              <a:t>10/09/2012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C2163-6473-43F7-A299-95735F4A29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33BB9-081D-44C7-9CC7-BABB97E0BB0F}" type="datetimeFigureOut">
              <a:rPr lang="es-ES"/>
              <a:pPr>
                <a:defRPr/>
              </a:pPr>
              <a:t>10/09/2012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F06EC-F46B-4F6B-A797-504D7B1ED8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A661E-0962-45F0-ACB4-E8710CA54B78}" type="datetimeFigureOut">
              <a:rPr lang="es-ES"/>
              <a:pPr>
                <a:defRPr/>
              </a:pPr>
              <a:t>10/09/2012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11893-A341-4B26-A31E-826CCA4588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131EB-24C3-43D1-9F41-E4C45F619E83}" type="datetimeFigureOut">
              <a:rPr lang="es-ES"/>
              <a:pPr>
                <a:defRPr/>
              </a:pPr>
              <a:t>10/09/2012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94E73-A61B-4FFF-8107-E7F942EC20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274E1-A0EA-4236-8077-B4DF8DB80246}" type="datetimeFigureOut">
              <a:rPr lang="es-ES"/>
              <a:pPr>
                <a:defRPr/>
              </a:pPr>
              <a:t>10/09/2012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B10B-75B3-45E6-8C72-86777D199C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99AEA-D2D0-4DC0-A4C4-AEA532F33D1D}" type="datetimeFigureOut">
              <a:rPr lang="es-ES"/>
              <a:pPr>
                <a:defRPr/>
              </a:pPr>
              <a:t>10/09/2012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BF737-B90D-4EB3-9F12-1C77FDCBC6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FE417-AA01-47CE-86B4-525F66B7EECF}" type="datetimeFigureOut">
              <a:rPr lang="es-ES"/>
              <a:pPr>
                <a:defRPr/>
              </a:pPr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B157E-78B0-463A-AF83-1C6E67AF0B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5B077-57FA-430C-A503-9E73B9B4C30B}" type="datetimeFigureOut">
              <a:rPr lang="es-ES"/>
              <a:pPr>
                <a:defRPr/>
              </a:pPr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30101-BFCD-471A-A0A4-2F8F4046A1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6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725E17A-4EAC-488B-89ED-11C8699D8B75}" type="datetimeFigureOut">
              <a:rPr lang="es-ES"/>
              <a:pPr>
                <a:defRPr/>
              </a:pPr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2FC3A25-74ED-49DB-9DC9-1D2860A7D81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Hoja_de_c_lculo_de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43000" y="2143125"/>
            <a:ext cx="7029450" cy="2798763"/>
          </a:xfrm>
        </p:spPr>
        <p:txBody>
          <a:bodyPr/>
          <a:lstStyle/>
          <a:p>
            <a:pPr algn="just">
              <a:defRPr/>
            </a:pPr>
            <a:r>
              <a:rPr lang="es-AR" sz="3500" b="1" dirty="0" smtClean="0">
                <a:solidFill>
                  <a:schemeClr val="accent3">
                    <a:lumMod val="75000"/>
                  </a:schemeClr>
                </a:solidFill>
              </a:rPr>
              <a:t>Presión impositiva en el sector agropecuario y la minería. </a:t>
            </a:r>
            <a:br>
              <a:rPr lang="es-AR" sz="3500" b="1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es-AR" sz="3500" b="1" dirty="0" smtClean="0">
                <a:solidFill>
                  <a:schemeClr val="accent3">
                    <a:lumMod val="75000"/>
                  </a:schemeClr>
                </a:solidFill>
              </a:rPr>
              <a:t>	    Un análisis comparativo 			</a:t>
            </a:r>
            <a:endParaRPr lang="es-ES" sz="35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929188" y="5143500"/>
            <a:ext cx="378618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AR" b="1" dirty="0">
                <a:solidFill>
                  <a:schemeClr val="accent3">
                    <a:lumMod val="75000"/>
                  </a:schemeClr>
                </a:solidFill>
              </a:rPr>
              <a:t>          Lic. Enrique Vaquié</a:t>
            </a:r>
          </a:p>
          <a:p>
            <a:pPr>
              <a:defRPr/>
            </a:pPr>
            <a:r>
              <a:rPr lang="es-AR" b="1" dirty="0">
                <a:solidFill>
                  <a:schemeClr val="accent3">
                    <a:lumMod val="75000"/>
                  </a:schemeClr>
                </a:solidFill>
              </a:rPr>
              <a:t>Diputado Nacional por Mendoza</a:t>
            </a:r>
            <a:endParaRPr lang="es-ES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3 Rectángulo"/>
          <p:cNvSpPr>
            <a:spLocks noChangeArrowheads="1"/>
          </p:cNvSpPr>
          <p:nvPr/>
        </p:nvSpPr>
        <p:spPr bwMode="auto">
          <a:xfrm>
            <a:off x="1928813" y="166688"/>
            <a:ext cx="53736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500" b="1">
                <a:latin typeface="Calibri" pitchFamily="34" charset="0"/>
              </a:rPr>
              <a:t>Ley Nº 24.196 - De Inversiones Mineras</a:t>
            </a:r>
            <a:endParaRPr lang="es-ES" sz="2500">
              <a:latin typeface="Calibri" pitchFamily="34" charset="0"/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57188" y="642938"/>
            <a:ext cx="85010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defRPr/>
            </a:pPr>
            <a:endParaRPr lang="es-ES" sz="2000" b="1" dirty="0">
              <a:solidFill>
                <a:schemeClr val="accent3">
                  <a:lumMod val="50000"/>
                </a:schemeClr>
              </a:solidFill>
              <a:latin typeface="+mj-lt"/>
              <a:ea typeface="Calibri" pitchFamily="34" charset="0"/>
              <a:cs typeface="Calibri" pitchFamily="34" charset="0"/>
            </a:endParaRPr>
          </a:p>
          <a:p>
            <a:pPr algn="just">
              <a:defRPr/>
            </a:pPr>
            <a:endParaRPr lang="es-ES" sz="2000" b="1" dirty="0">
              <a:solidFill>
                <a:schemeClr val="accent3">
                  <a:lumMod val="50000"/>
                </a:schemeClr>
              </a:solidFill>
              <a:latin typeface="+mj-lt"/>
            </a:endParaRPr>
          </a:p>
        </p:txBody>
      </p:sp>
      <p:graphicFrame>
        <p:nvGraphicFramePr>
          <p:cNvPr id="7" name="6 Diagrama"/>
          <p:cNvGraphicFramePr/>
          <p:nvPr/>
        </p:nvGraphicFramePr>
        <p:xfrm>
          <a:off x="357158" y="785794"/>
          <a:ext cx="8358246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14438" y="214313"/>
            <a:ext cx="6972300" cy="1143000"/>
          </a:xfrm>
        </p:spPr>
        <p:txBody>
          <a:bodyPr/>
          <a:lstStyle/>
          <a:p>
            <a:pPr algn="just">
              <a:defRPr/>
            </a:pPr>
            <a:r>
              <a:rPr lang="es-AR" sz="3000" b="1" dirty="0" smtClean="0">
                <a:solidFill>
                  <a:schemeClr val="accent1">
                    <a:lumMod val="75000"/>
                  </a:schemeClr>
                </a:solidFill>
              </a:rPr>
              <a:t>La amortización acelerada en el Régimen de Inversiones Mineras</a:t>
            </a:r>
            <a:endParaRPr lang="es-ES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099" name="6 CuadroTexto"/>
          <p:cNvSpPr txBox="1">
            <a:spLocks noChangeArrowheads="1"/>
          </p:cNvSpPr>
          <p:nvPr/>
        </p:nvSpPr>
        <p:spPr bwMode="auto">
          <a:xfrm>
            <a:off x="3714750" y="1785938"/>
            <a:ext cx="43576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AR" sz="2000" b="1">
                <a:solidFill>
                  <a:srgbClr val="C00000"/>
                </a:solidFill>
              </a:rPr>
              <a:t>Un mineraloducto o un dique de cola amortizan impositivamente en tres años…..</a:t>
            </a:r>
            <a:endParaRPr lang="es-ES" sz="2000" b="1">
              <a:solidFill>
                <a:srgbClr val="C00000"/>
              </a:solidFill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714500"/>
            <a:ext cx="3057525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50" y="3357563"/>
            <a:ext cx="5646738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5 CuadroTexto"/>
          <p:cNvSpPr txBox="1">
            <a:spLocks noChangeArrowheads="1"/>
          </p:cNvSpPr>
          <p:nvPr/>
        </p:nvSpPr>
        <p:spPr bwMode="auto">
          <a:xfrm>
            <a:off x="3000375" y="5643563"/>
            <a:ext cx="5788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/>
              <a:t>Amortización acelerada en tres años (60%, 20%, 20%)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>
              <a:defRPr/>
            </a:pPr>
            <a:r>
              <a:rPr lang="es-AR" sz="3000" b="1" dirty="0" smtClean="0">
                <a:solidFill>
                  <a:schemeClr val="accent1">
                    <a:lumMod val="75000"/>
                  </a:schemeClr>
                </a:solidFill>
              </a:rPr>
              <a:t>La amortización acelerada en el Régimen de Inversiones Mineras</a:t>
            </a:r>
            <a:endParaRPr lang="es-ES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123" name="4 CuadroTexto"/>
          <p:cNvSpPr txBox="1">
            <a:spLocks noChangeArrowheads="1"/>
          </p:cNvSpPr>
          <p:nvPr/>
        </p:nvSpPr>
        <p:spPr bwMode="auto">
          <a:xfrm>
            <a:off x="571500" y="1643063"/>
            <a:ext cx="38131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b="1">
                <a:solidFill>
                  <a:srgbClr val="C00000"/>
                </a:solidFill>
              </a:rPr>
              <a:t>…al igual que un molino minero, </a:t>
            </a:r>
            <a:endParaRPr lang="es-ES" b="1">
              <a:solidFill>
                <a:srgbClr val="C00000"/>
              </a:solidFill>
            </a:endParaRPr>
          </a:p>
        </p:txBody>
      </p:sp>
      <p:sp>
        <p:nvSpPr>
          <p:cNvPr id="5124" name="6 CuadroTexto"/>
          <p:cNvSpPr txBox="1">
            <a:spLocks noChangeArrowheads="1"/>
          </p:cNvSpPr>
          <p:nvPr/>
        </p:nvSpPr>
        <p:spPr bwMode="auto">
          <a:xfrm>
            <a:off x="4714875" y="5140325"/>
            <a:ext cx="3857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AR" b="1">
                <a:solidFill>
                  <a:srgbClr val="C00000"/>
                </a:solidFill>
              </a:rPr>
              <a:t>…un campamento, o el tendido eléctrico que los alimenta.</a:t>
            </a:r>
            <a:endParaRPr lang="es-ES" b="1">
              <a:solidFill>
                <a:srgbClr val="C00000"/>
              </a:solidFill>
            </a:endParaRPr>
          </a:p>
        </p:txBody>
      </p:sp>
      <p:pic>
        <p:nvPicPr>
          <p:cNvPr id="5125" name="Picture 6" descr="http://www.aguarica.com.ar/var/aguarica_com_ar/storage/images/imagenes/campamento_mina/600-1-esl-ES/campamento_mina_image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0" y="2143125"/>
            <a:ext cx="3429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4572000"/>
            <a:ext cx="39243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7" descr="https://encrypted-tbn0.google.com/images?q=tbn:ANd9GcTF0kSk8HXntE2wsCGMhYGgC7MVI6-gxB4d7ML4TfIUiePGYzzOD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2143125"/>
            <a:ext cx="3862388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8" name="7 CuadroTexto"/>
          <p:cNvSpPr txBox="1">
            <a:spLocks noChangeArrowheads="1"/>
          </p:cNvSpPr>
          <p:nvPr/>
        </p:nvSpPr>
        <p:spPr bwMode="auto">
          <a:xfrm>
            <a:off x="3071813" y="6143625"/>
            <a:ext cx="5788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/>
              <a:t>Amortización acelerada en tres años (60%, 20%, 20%)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>
              <a:defRPr/>
            </a:pPr>
            <a:r>
              <a:rPr lang="es-AR" sz="3000" b="1" dirty="0" smtClean="0">
                <a:solidFill>
                  <a:schemeClr val="accent1">
                    <a:lumMod val="75000"/>
                  </a:schemeClr>
                </a:solidFill>
              </a:rPr>
              <a:t>La amortización acelerada en el Régimen de Inversiones Mineras</a:t>
            </a:r>
            <a:endParaRPr lang="es-ES" sz="30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13" y="1571625"/>
            <a:ext cx="5057775" cy="283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" y="1571625"/>
            <a:ext cx="38830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6 CuadroTexto"/>
          <p:cNvSpPr txBox="1">
            <a:spLocks noChangeArrowheads="1"/>
          </p:cNvSpPr>
          <p:nvPr/>
        </p:nvSpPr>
        <p:spPr bwMode="auto">
          <a:xfrm>
            <a:off x="1428750" y="4929188"/>
            <a:ext cx="711517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2500">
                <a:solidFill>
                  <a:srgbClr val="C00000"/>
                </a:solidFill>
              </a:rPr>
              <a:t>Y  tres  años  de  amortización  impositiva  para  </a:t>
            </a:r>
          </a:p>
          <a:p>
            <a:r>
              <a:rPr lang="es-AR" sz="2500">
                <a:solidFill>
                  <a:srgbClr val="C00000"/>
                </a:solidFill>
              </a:rPr>
              <a:t>rodados,  maquinaria  y  equipamiento.</a:t>
            </a:r>
            <a:endParaRPr lang="es-ES" sz="2500">
              <a:solidFill>
                <a:srgbClr val="C00000"/>
              </a:solidFill>
            </a:endParaRPr>
          </a:p>
        </p:txBody>
      </p:sp>
      <p:sp>
        <p:nvSpPr>
          <p:cNvPr id="6150" name="7 CuadroTexto"/>
          <p:cNvSpPr txBox="1">
            <a:spLocks noChangeArrowheads="1"/>
          </p:cNvSpPr>
          <p:nvPr/>
        </p:nvSpPr>
        <p:spPr bwMode="auto">
          <a:xfrm>
            <a:off x="1785938" y="5929313"/>
            <a:ext cx="46482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/>
              <a:t>Amortización acelerada a razón de 1/3 año.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algn="just" eaLnBrk="1" hangingPunct="1"/>
            <a:r>
              <a:rPr lang="es-AR" sz="2200" smtClean="0"/>
              <a:t>Al momento de la sanción de la Ley 24.196 se argumentó que las herramientas promocionales eran la respuesta necesaria a un ciclo largo de bajos precios para la minería metalífera y no metalífera</a:t>
            </a:r>
            <a:endParaRPr lang="es-ES" sz="2200" b="1" smtClean="0"/>
          </a:p>
        </p:txBody>
      </p:sp>
      <p:sp>
        <p:nvSpPr>
          <p:cNvPr id="7171" name="8 CuadroTexto"/>
          <p:cNvSpPr txBox="1">
            <a:spLocks noChangeArrowheads="1"/>
          </p:cNvSpPr>
          <p:nvPr/>
        </p:nvSpPr>
        <p:spPr bwMode="auto">
          <a:xfrm>
            <a:off x="642938" y="5000625"/>
            <a:ext cx="8072437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2500">
              <a:latin typeface="Calibri" pitchFamily="34" charset="0"/>
            </a:endParaRPr>
          </a:p>
          <a:p>
            <a:r>
              <a:rPr lang="es-AR" sz="2500">
                <a:latin typeface="Calibri" pitchFamily="34" charset="0"/>
              </a:rPr>
              <a:t>Los último siete años muestran un cambio de tendencia totalmente favorable a la actividad </a:t>
            </a:r>
            <a:endParaRPr lang="es-ES" sz="2500">
              <a:latin typeface="Calibri" pitchFamily="34" charset="0"/>
            </a:endParaRPr>
          </a:p>
          <a:p>
            <a:endParaRPr lang="es-ES" sz="2500">
              <a:latin typeface="Calibri" pitchFamily="34" charset="0"/>
            </a:endParaRPr>
          </a:p>
        </p:txBody>
      </p:sp>
      <p:sp>
        <p:nvSpPr>
          <p:cNvPr id="7172" name="9 Rectángulo"/>
          <p:cNvSpPr>
            <a:spLocks noChangeArrowheads="1"/>
          </p:cNvSpPr>
          <p:nvPr/>
        </p:nvSpPr>
        <p:spPr bwMode="auto">
          <a:xfrm>
            <a:off x="285750" y="1357313"/>
            <a:ext cx="88582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sz="1500" b="1" u="sng">
                <a:latin typeface="Calibri" pitchFamily="34" charset="0"/>
              </a:rPr>
              <a:t>Oro ,  cobre  y cloruro de potasio- precio de años seleccionados 1993 a la actualidad - en dólares corrientes</a:t>
            </a:r>
            <a:endParaRPr lang="es-ES" sz="1500" u="sng">
              <a:latin typeface="Calibri" pitchFamily="34" charset="0"/>
            </a:endParaRPr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3" y="1785951"/>
            <a:ext cx="894397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2 Marcador de contenido"/>
          <p:cNvSpPr>
            <a:spLocks noGrp="1"/>
          </p:cNvSpPr>
          <p:nvPr>
            <p:ph idx="1"/>
          </p:nvPr>
        </p:nvSpPr>
        <p:spPr>
          <a:xfrm>
            <a:off x="500063" y="1214438"/>
            <a:ext cx="8229600" cy="5357812"/>
          </a:xfrm>
        </p:spPr>
        <p:txBody>
          <a:bodyPr/>
          <a:lstStyle/>
          <a:p>
            <a:pPr marL="0" algn="just" eaLnBrk="1" hangingPunct="1">
              <a:spcBef>
                <a:spcPct val="0"/>
              </a:spcBef>
              <a:buFont typeface="Arial" charset="0"/>
              <a:buNone/>
            </a:pPr>
            <a:endParaRPr lang="es-ES" smtClean="0">
              <a:solidFill>
                <a:srgbClr val="C00000"/>
              </a:solidFill>
            </a:endParaRPr>
          </a:p>
          <a:p>
            <a:pPr marL="0" algn="just" eaLnBrk="1" hangingPunct="1">
              <a:spcBef>
                <a:spcPct val="0"/>
              </a:spcBef>
              <a:buFont typeface="Arial" charset="0"/>
              <a:buNone/>
            </a:pPr>
            <a:r>
              <a:rPr lang="es-ES" smtClean="0">
                <a:solidFill>
                  <a:srgbClr val="C00000"/>
                </a:solidFill>
              </a:rPr>
              <a:t>Muchísimas actividades vinculadas a las economías regionales enfrentan largos plazos de maduración de la inversión sin regímenes de promoción sectorial ni  estabilidad tributaria</a:t>
            </a:r>
          </a:p>
          <a:p>
            <a:pPr marL="0" algn="just" eaLnBrk="1" hangingPunct="1">
              <a:spcBef>
                <a:spcPct val="0"/>
              </a:spcBef>
              <a:buFont typeface="Arial" charset="0"/>
              <a:buNone/>
            </a:pPr>
            <a:endParaRPr lang="es-AR" b="1" smtClean="0">
              <a:solidFill>
                <a:srgbClr val="C00000"/>
              </a:solidFill>
            </a:endParaRPr>
          </a:p>
          <a:p>
            <a:pPr marL="0" algn="just" eaLnBrk="1" hangingPunct="1">
              <a:spcBef>
                <a:spcPct val="0"/>
              </a:spcBef>
              <a:buFont typeface="Arial" charset="0"/>
              <a:buNone/>
            </a:pPr>
            <a:r>
              <a:rPr lang="es-AR" smtClean="0">
                <a:solidFill>
                  <a:srgbClr val="C00000"/>
                </a:solidFill>
              </a:rPr>
              <a:t>Por condiciones de escala, mercado o disponibilidad o acceso a financiamiento, regímenes  como el de Inversión Minera no se justifican en su exclusividad. </a:t>
            </a:r>
          </a:p>
        </p:txBody>
      </p:sp>
      <p:sp>
        <p:nvSpPr>
          <p:cNvPr id="819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/>
            <a:r>
              <a:rPr lang="es-AR" sz="3200" b="1" smtClean="0">
                <a:solidFill>
                  <a:srgbClr val="C00000"/>
                </a:solidFill>
              </a:rPr>
              <a:t>Es necesario romper con el presente marco de inequidad:</a:t>
            </a:r>
            <a:endParaRPr lang="es-ES" sz="3200" b="1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>
          <a:xfrm>
            <a:off x="571500" y="642938"/>
            <a:ext cx="8186738" cy="5643562"/>
          </a:xfrm>
        </p:spPr>
        <p:txBody>
          <a:bodyPr/>
          <a:lstStyle/>
          <a:p>
            <a:pPr algn="just"/>
            <a:r>
              <a:rPr lang="es-AR" sz="3500" smtClean="0"/>
              <a:t/>
            </a:r>
            <a:br>
              <a:rPr lang="es-AR" sz="3500" smtClean="0"/>
            </a:br>
            <a:r>
              <a:rPr lang="es-AR" sz="3500" smtClean="0"/>
              <a:t/>
            </a:r>
            <a:br>
              <a:rPr lang="es-AR" sz="3500" smtClean="0"/>
            </a:br>
            <a:r>
              <a:rPr lang="es-AR" sz="3500" smtClean="0"/>
              <a:t/>
            </a:r>
            <a:br>
              <a:rPr lang="es-AR" sz="3500" smtClean="0"/>
            </a:br>
            <a:r>
              <a:rPr lang="es-AR" sz="3500" smtClean="0"/>
              <a:t>Encontramos  incentivos a la explotación minera en sistemas económicos y políticos tan disímiles como los de Argentina, Chile o Cuba.								</a:t>
            </a:r>
            <a:br>
              <a:rPr lang="es-AR" sz="3500" smtClean="0"/>
            </a:br>
            <a:r>
              <a:rPr lang="es-AR" sz="3500" smtClean="0"/>
              <a:t>Cuba acepta la depreciación  acelerada. En Chile, la estabilidad tributaria es la norma general. Perú la ofrece a las inversiones extranjeras.							</a:t>
            </a:r>
            <a:br>
              <a:rPr lang="es-AR" sz="3500" smtClean="0"/>
            </a:br>
            <a:r>
              <a:rPr lang="es-AR" sz="3500" smtClean="0"/>
              <a:t/>
            </a:r>
            <a:br>
              <a:rPr lang="es-AR" sz="3500" smtClean="0"/>
            </a:br>
            <a:r>
              <a:rPr lang="es-AR" sz="3500" smtClean="0"/>
              <a:t>  </a:t>
            </a:r>
            <a:br>
              <a:rPr lang="es-AR" sz="3500" smtClean="0"/>
            </a:br>
            <a:r>
              <a:rPr lang="es-AR" sz="3500" smtClean="0"/>
              <a:t/>
            </a:r>
            <a:br>
              <a:rPr lang="es-AR" sz="3500" smtClean="0"/>
            </a:br>
            <a:endParaRPr lang="es-ES" sz="35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2 Marcador de contenido"/>
          <p:cNvSpPr>
            <a:spLocks noGrp="1"/>
          </p:cNvSpPr>
          <p:nvPr>
            <p:ph idx="1"/>
          </p:nvPr>
        </p:nvSpPr>
        <p:spPr>
          <a:xfrm>
            <a:off x="500063" y="857250"/>
            <a:ext cx="8229600" cy="5357813"/>
          </a:xfrm>
        </p:spPr>
        <p:txBody>
          <a:bodyPr/>
          <a:lstStyle/>
          <a:p>
            <a:pPr marL="0" indent="0" algn="just">
              <a:buFont typeface="Arial" charset="0"/>
              <a:buNone/>
            </a:pPr>
            <a:r>
              <a:rPr lang="es-AR" smtClean="0"/>
              <a:t>En Argentina la estabilidad tributaria es excepcional. A su vez, el estado avanzó en captar una enorme porción de las rentas agropecuaria y petrolera a través de la imposición de un fuerte sistema de derechos de exportación. </a:t>
            </a:r>
          </a:p>
          <a:p>
            <a:pPr marL="0" indent="0" algn="just"/>
            <a:endParaRPr lang="es-AR" smtClean="0"/>
          </a:p>
          <a:p>
            <a:pPr marL="0" indent="0" algn="just">
              <a:buFont typeface="Arial" charset="0"/>
              <a:buNone/>
            </a:pPr>
            <a:r>
              <a:rPr lang="es-AR" smtClean="0"/>
              <a:t>Desde 2007 la estabilidad tributaria minera se encuentra bajo una controversia judicial ante la imposición de retenciones a las exportaciones de ciertas empresas del sector.</a:t>
            </a:r>
            <a:endParaRPr lang="es-E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AR" sz="3000" b="1" smtClean="0">
                <a:solidFill>
                  <a:srgbClr val="C00000"/>
                </a:solidFill>
              </a:rPr>
              <a:t>La realidad del sector agropecuario expone un mundo de diferencias</a:t>
            </a:r>
            <a:endParaRPr lang="es-ES" sz="3000" b="1" smtClean="0">
              <a:solidFill>
                <a:srgbClr val="C0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285875" y="1428750"/>
            <a:ext cx="2500313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AR" b="1" dirty="0">
                <a:solidFill>
                  <a:schemeClr val="accent1">
                    <a:lumMod val="75000"/>
                  </a:schemeClr>
                </a:solidFill>
              </a:rPr>
              <a:t>Una bodega amortiza impositivamente en 50 años</a:t>
            </a:r>
            <a:endParaRPr lang="es-E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26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2357438"/>
            <a:ext cx="3076575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8" descr="https://encrypted-tbn1.google.com/images?q=tbn:ANd9GcT3-fS3Lc8KyAdDgAjttxwN3fFREfyUXui1fr0wfr3_o-JpLH-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8" y="1857375"/>
            <a:ext cx="3886200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4214813" y="5000625"/>
            <a:ext cx="45720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AR" b="1" dirty="0">
                <a:solidFill>
                  <a:schemeClr val="accent1">
                    <a:lumMod val="75000"/>
                  </a:schemeClr>
                </a:solidFill>
              </a:rPr>
              <a:t>… y su sistema de fraccionamiento en 15 años</a:t>
            </a:r>
            <a:endParaRPr lang="es-E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AR" sz="3000" b="1" smtClean="0">
                <a:solidFill>
                  <a:srgbClr val="C00000"/>
                </a:solidFill>
              </a:rPr>
              <a:t>La realidad del sector agropecuario expone un mundo de diferencias</a:t>
            </a:r>
            <a:endParaRPr lang="es-ES" sz="3000" b="1" smtClean="0">
              <a:solidFill>
                <a:srgbClr val="C00000"/>
              </a:solidFill>
            </a:endParaRPr>
          </a:p>
        </p:txBody>
      </p:sp>
      <p:pic>
        <p:nvPicPr>
          <p:cNvPr id="12291" name="Picture 9" descr="https://encrypted-tbn1.google.com/images?q=tbn:ANd9GcSas5tVMyC3bY7hwmjnhOePpFLKE66nUBUP2gSohB1EoFU2z5svA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0" y="1428750"/>
            <a:ext cx="2928938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11" descr="https://encrypted-tbn1.google.com/images?q=tbn:ANd9GcTNBy-9V-40p7h1kkX6G9sdETXbu-gZ61DBoVZ6JxS4hejYZgF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3" y="1428750"/>
            <a:ext cx="3071812" cy="225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3786188" y="1943100"/>
            <a:ext cx="1441450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just">
              <a:defRPr/>
            </a:pPr>
            <a:r>
              <a:rPr lang="es-AR" b="1" dirty="0">
                <a:solidFill>
                  <a:schemeClr val="accent1">
                    <a:lumMod val="75000"/>
                  </a:schemeClr>
                </a:solidFill>
              </a:rPr>
              <a:t>Aguadas y </a:t>
            </a:r>
          </a:p>
          <a:p>
            <a:pPr algn="just">
              <a:defRPr/>
            </a:pPr>
            <a:r>
              <a:rPr lang="es-AR" b="1" dirty="0">
                <a:solidFill>
                  <a:schemeClr val="accent1">
                    <a:lumMod val="75000"/>
                  </a:schemeClr>
                </a:solidFill>
              </a:rPr>
              <a:t>cauces</a:t>
            </a:r>
          </a:p>
          <a:p>
            <a:pPr algn="just">
              <a:defRPr/>
            </a:pPr>
            <a:r>
              <a:rPr lang="es-AR" b="1" dirty="0">
                <a:solidFill>
                  <a:schemeClr val="accent1">
                    <a:lumMod val="75000"/>
                  </a:schemeClr>
                </a:solidFill>
              </a:rPr>
              <a:t> amortizan</a:t>
            </a:r>
          </a:p>
          <a:p>
            <a:pPr algn="just">
              <a:defRPr/>
            </a:pPr>
            <a:r>
              <a:rPr lang="es-AR" b="1" dirty="0">
                <a:solidFill>
                  <a:schemeClr val="accent1">
                    <a:lumMod val="75000"/>
                  </a:schemeClr>
                </a:solidFill>
              </a:rPr>
              <a:t>en 25 años,</a:t>
            </a:r>
            <a:endParaRPr lang="es-E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294" name="Picture 4" descr="https://encrypted-tbn0.google.com/images?q=tbn:ANd9GcTfsRPujr_04ocL6DIgZU5ydgEhcnD_yKUoS60ZyO3QMJ0J-kRH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50" y="4071938"/>
            <a:ext cx="296386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7" descr="http://images.engormix.com/S_articles/4219_19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63" y="3786188"/>
            <a:ext cx="176212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3786188" y="4362450"/>
            <a:ext cx="17859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s-AR" b="1" dirty="0">
                <a:solidFill>
                  <a:schemeClr val="accent1">
                    <a:lumMod val="75000"/>
                  </a:schemeClr>
                </a:solidFill>
              </a:rPr>
              <a:t>cosechadoras </a:t>
            </a:r>
          </a:p>
          <a:p>
            <a:pPr algn="just">
              <a:defRPr/>
            </a:pPr>
            <a:r>
              <a:rPr lang="es-AR" b="1" dirty="0">
                <a:solidFill>
                  <a:schemeClr val="accent1">
                    <a:lumMod val="75000"/>
                  </a:schemeClr>
                </a:solidFill>
              </a:rPr>
              <a:t>y líneas de </a:t>
            </a:r>
          </a:p>
          <a:p>
            <a:pPr algn="just">
              <a:defRPr/>
            </a:pPr>
            <a:r>
              <a:rPr lang="es-AR" b="1" dirty="0">
                <a:solidFill>
                  <a:schemeClr val="accent1">
                    <a:lumMod val="75000"/>
                  </a:schemeClr>
                </a:solidFill>
              </a:rPr>
              <a:t>ordeñe en 10</a:t>
            </a:r>
            <a:endParaRPr lang="es-E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s-AR" sz="4000" b="1" smtClean="0">
                <a:solidFill>
                  <a:srgbClr val="00B050"/>
                </a:solidFill>
              </a:rPr>
              <a:t>Combustibles, minería e impuestos</a:t>
            </a:r>
            <a:endParaRPr lang="es-ES" sz="4000" b="1" smtClean="0">
              <a:solidFill>
                <a:srgbClr val="00B050"/>
              </a:solidFill>
            </a:endParaRPr>
          </a:p>
        </p:txBody>
      </p:sp>
      <p:pic>
        <p:nvPicPr>
          <p:cNvPr id="13315" name="Picture 2" descr="http://www1.rionegro.com.ar/diario/2009/05/20/images/99542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3" y="3714750"/>
            <a:ext cx="3357562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4 Rectángulo"/>
          <p:cNvSpPr>
            <a:spLocks noChangeArrowheads="1"/>
          </p:cNvSpPr>
          <p:nvPr/>
        </p:nvSpPr>
        <p:spPr bwMode="auto">
          <a:xfrm>
            <a:off x="4286250" y="1714500"/>
            <a:ext cx="40005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MX" b="1">
                <a:solidFill>
                  <a:srgbClr val="C00000"/>
                </a:solidFill>
              </a:rPr>
              <a:t>El combustible para minería es el utilizado en calderas en instalaciones mineras de la Puna Argentina. No integra la nómina de productos gravados por el impuesto a los combustibles </a:t>
            </a:r>
            <a:r>
              <a:rPr lang="es-ES" b="1">
                <a:solidFill>
                  <a:srgbClr val="C00000"/>
                </a:solidFill>
              </a:rPr>
              <a:t>líquidos</a:t>
            </a:r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88" y="1571625"/>
            <a:ext cx="3243262" cy="229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7 CuadroTexto"/>
          <p:cNvSpPr txBox="1">
            <a:spLocks noChangeArrowheads="1"/>
          </p:cNvSpPr>
          <p:nvPr/>
        </p:nvSpPr>
        <p:spPr bwMode="auto">
          <a:xfrm>
            <a:off x="857250" y="4429125"/>
            <a:ext cx="342900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AR" b="1">
                <a:solidFill>
                  <a:srgbClr val="C00000"/>
                </a:solidFill>
              </a:rPr>
              <a:t>La actividad fruti-hortícola carece de ese beneficio para la lucha contra heladas</a:t>
            </a:r>
          </a:p>
          <a:p>
            <a:pPr algn="just"/>
            <a:endParaRPr lang="es-AR" sz="1500" b="1">
              <a:solidFill>
                <a:srgbClr val="C00000"/>
              </a:solidFill>
            </a:endParaRPr>
          </a:p>
          <a:p>
            <a:pPr algn="just"/>
            <a:r>
              <a:rPr lang="es-AR" sz="1500" b="1">
                <a:solidFill>
                  <a:srgbClr val="C00000"/>
                </a:solidFill>
              </a:rPr>
              <a:t>Gasoil agro (sin IVA):         $ 4,88 lt</a:t>
            </a:r>
          </a:p>
          <a:p>
            <a:pPr algn="just"/>
            <a:r>
              <a:rPr lang="es-AR" sz="1500" b="1">
                <a:solidFill>
                  <a:srgbClr val="C00000"/>
                </a:solidFill>
              </a:rPr>
              <a:t>Gasoil mineria                    $ 3,43 lt</a:t>
            </a:r>
            <a:r>
              <a:rPr lang="es-AR" b="1">
                <a:solidFill>
                  <a:srgbClr val="C00000"/>
                </a:solidFill>
              </a:rPr>
              <a:t> </a:t>
            </a:r>
          </a:p>
          <a:p>
            <a:pPr algn="just"/>
            <a:endParaRPr lang="es-AR" sz="1500">
              <a:solidFill>
                <a:srgbClr val="C00000"/>
              </a:solidFill>
            </a:endParaRPr>
          </a:p>
          <a:p>
            <a:pPr algn="just"/>
            <a:r>
              <a:rPr lang="es-AR" sz="1500">
                <a:solidFill>
                  <a:srgbClr val="C00000"/>
                </a:solidFill>
              </a:rPr>
              <a:t>Según Decreto 377/98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3 Rectángulo"/>
          <p:cNvSpPr>
            <a:spLocks noChangeArrowheads="1"/>
          </p:cNvSpPr>
          <p:nvPr/>
        </p:nvSpPr>
        <p:spPr bwMode="auto">
          <a:xfrm>
            <a:off x="642938" y="285750"/>
            <a:ext cx="7643812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AR" sz="2500" b="1">
                <a:solidFill>
                  <a:srgbClr val="5C732F"/>
                </a:solidFill>
              </a:rPr>
              <a:t>A modo de ejemplo, si aplicamos las condiciones del Régimen de Inversiones Mineras a una inversión vitivinícola…</a:t>
            </a:r>
          </a:p>
          <a:p>
            <a:pPr algn="just"/>
            <a:endParaRPr lang="es-AR" sz="2200" b="1">
              <a:solidFill>
                <a:srgbClr val="5C732F"/>
              </a:solidFill>
            </a:endParaRPr>
          </a:p>
          <a:p>
            <a:pPr lvl="1" algn="just">
              <a:buFont typeface="Wingdings" pitchFamily="2" charset="2"/>
              <a:buChar char="ü"/>
            </a:pPr>
            <a:r>
              <a:rPr lang="es-AR" sz="2200" b="1">
                <a:solidFill>
                  <a:srgbClr val="5C732F"/>
                </a:solidFill>
              </a:rPr>
              <a:t>amortizando la inversión en la construcción de la bodega en tres años (60%, 20% y 20%)</a:t>
            </a:r>
          </a:p>
          <a:p>
            <a:pPr lvl="1" algn="just">
              <a:buFont typeface="Wingdings" pitchFamily="2" charset="2"/>
              <a:buChar char="ü"/>
            </a:pPr>
            <a:endParaRPr lang="es-AR" sz="2200" b="1">
              <a:solidFill>
                <a:srgbClr val="5C732F"/>
              </a:solidFill>
            </a:endParaRPr>
          </a:p>
          <a:p>
            <a:pPr lvl="1" algn="just">
              <a:buFont typeface="Wingdings" pitchFamily="2" charset="2"/>
              <a:buChar char="ü"/>
            </a:pPr>
            <a:r>
              <a:rPr lang="es-AR" sz="2200" b="1">
                <a:solidFill>
                  <a:srgbClr val="5C732F"/>
                </a:solidFill>
              </a:rPr>
              <a:t>amortizando la inversión en equipamiento  en tres años </a:t>
            </a:r>
          </a:p>
          <a:p>
            <a:pPr lvl="1" algn="just">
              <a:buFont typeface="Wingdings" pitchFamily="2" charset="2"/>
              <a:buChar char="ü"/>
            </a:pPr>
            <a:endParaRPr lang="es-AR" sz="2200" b="1">
              <a:solidFill>
                <a:srgbClr val="5C732F"/>
              </a:solidFill>
            </a:endParaRPr>
          </a:p>
          <a:p>
            <a:pPr lvl="1" algn="just">
              <a:buFont typeface="Wingdings" pitchFamily="2" charset="2"/>
              <a:buChar char="ü"/>
            </a:pPr>
            <a:r>
              <a:rPr lang="es-AR" sz="2200" b="1">
                <a:solidFill>
                  <a:srgbClr val="5C732F"/>
                </a:solidFill>
              </a:rPr>
              <a:t>aplicando 0% de aranceles a la importación de equipamiento </a:t>
            </a:r>
          </a:p>
          <a:p>
            <a:pPr lvl="1" algn="just">
              <a:buFont typeface="Wingdings" pitchFamily="2" charset="2"/>
              <a:buChar char="ü"/>
            </a:pPr>
            <a:endParaRPr lang="es-AR" sz="2200" b="1">
              <a:solidFill>
                <a:srgbClr val="5C732F"/>
              </a:solidFill>
            </a:endParaRPr>
          </a:p>
          <a:p>
            <a:pPr lvl="1" algn="just">
              <a:buFont typeface="Wingdings" pitchFamily="2" charset="2"/>
              <a:buChar char="ü"/>
            </a:pPr>
            <a:r>
              <a:rPr lang="es-AR" sz="2200" b="1">
                <a:solidFill>
                  <a:srgbClr val="5C732F"/>
                </a:solidFill>
              </a:rPr>
              <a:t>percibiendo  dentro del año la devolución del  crédito fiscal del I.V.A.pagado en  importaciones  </a:t>
            </a:r>
          </a:p>
          <a:p>
            <a:pPr lvl="1" algn="just">
              <a:buFont typeface="Wingdings" pitchFamily="2" charset="2"/>
              <a:buChar char="ü"/>
            </a:pPr>
            <a:endParaRPr lang="es-AR" sz="2200" b="1">
              <a:solidFill>
                <a:srgbClr val="5C732F"/>
              </a:solidFill>
            </a:endParaRPr>
          </a:p>
          <a:p>
            <a:pPr lvl="1" algn="just">
              <a:buFont typeface="Wingdings" pitchFamily="2" charset="2"/>
              <a:buChar char="ü"/>
            </a:pPr>
            <a:r>
              <a:rPr lang="es-AR" sz="2200" b="1">
                <a:solidFill>
                  <a:srgbClr val="5C732F"/>
                </a:solidFill>
              </a:rPr>
              <a:t>eximida del régimen de  </a:t>
            </a:r>
            <a:r>
              <a:rPr lang="es-MX" sz="2200" b="1">
                <a:solidFill>
                  <a:srgbClr val="5C732F"/>
                </a:solidFill>
              </a:rPr>
              <a:t>Declaraciones Juradas Anticipadas de Importacion </a:t>
            </a:r>
            <a:endParaRPr lang="es-AR" sz="2200" b="1">
              <a:solidFill>
                <a:srgbClr val="5C732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/>
            <a:r>
              <a:rPr lang="es-AR" sz="2300" b="1" smtClean="0">
                <a:solidFill>
                  <a:srgbClr val="C00000"/>
                </a:solidFill>
              </a:rPr>
              <a:t>Evaluamos un proyecto tipo de inversión en la industria vitivinícola con y sin beneficios similares a los del régimen minero </a:t>
            </a:r>
            <a:endParaRPr lang="es-ES" sz="2300" b="1" smtClean="0">
              <a:solidFill>
                <a:srgbClr val="C00000"/>
              </a:solidFill>
            </a:endParaRPr>
          </a:p>
        </p:txBody>
      </p:sp>
      <p:graphicFrame>
        <p:nvGraphicFramePr>
          <p:cNvPr id="15363" name="6 Marcador de contenido"/>
          <p:cNvGraphicFramePr>
            <a:graphicFrameLocks noGrp="1"/>
          </p:cNvGraphicFramePr>
          <p:nvPr>
            <p:ph idx="1"/>
          </p:nvPr>
        </p:nvGraphicFramePr>
        <p:xfrm>
          <a:off x="428625" y="1500188"/>
          <a:ext cx="8229600" cy="4525962"/>
        </p:xfrm>
        <a:graphic>
          <a:graphicData uri="http://schemas.openxmlformats.org/presentationml/2006/ole">
            <p:oleObj spid="_x0000_s15363" r:id="rId3" imgW="8230313" imgH="4529721" progId="Excel.Sheet.8">
              <p:embed/>
            </p:oleObj>
          </a:graphicData>
        </a:graphic>
      </p:graphicFrame>
      <p:sp>
        <p:nvSpPr>
          <p:cNvPr id="5" name="3 Subtítulo"/>
          <p:cNvSpPr txBox="1">
            <a:spLocks/>
          </p:cNvSpPr>
          <p:nvPr/>
        </p:nvSpPr>
        <p:spPr>
          <a:xfrm>
            <a:off x="357188" y="6143625"/>
            <a:ext cx="6400800" cy="215900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MX" sz="1200" b="1" dirty="0">
                <a:latin typeface="+mn-lt"/>
              </a:rPr>
              <a:t>Fuente: elaboración propia en </a:t>
            </a:r>
            <a:r>
              <a:rPr lang="es-MX" sz="1200" b="1" dirty="0" err="1">
                <a:latin typeface="+mn-lt"/>
              </a:rPr>
              <a:t>bsae</a:t>
            </a:r>
            <a:r>
              <a:rPr lang="es-MX" sz="1200" b="1" dirty="0">
                <a:latin typeface="+mn-lt"/>
              </a:rPr>
              <a:t> a relevamiento de información de bodegas de Mendoza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>
          <a:xfrm>
            <a:off x="428625" y="-71438"/>
            <a:ext cx="8229600" cy="774701"/>
          </a:xfrm>
        </p:spPr>
        <p:txBody>
          <a:bodyPr/>
          <a:lstStyle/>
          <a:p>
            <a:pPr eaLnBrk="1" hangingPunct="1"/>
            <a:r>
              <a:rPr lang="es-AR" sz="2500" b="1" smtClean="0">
                <a:solidFill>
                  <a:srgbClr val="C00000"/>
                </a:solidFill>
              </a:rPr>
              <a:t>Las variables críticas presentan las siguientes diferencias:</a:t>
            </a:r>
            <a:endParaRPr lang="es-ES" sz="2500" b="1" smtClean="0">
              <a:solidFill>
                <a:srgbClr val="C00000"/>
              </a:solidFill>
            </a:endParaRPr>
          </a:p>
        </p:txBody>
      </p:sp>
      <p:graphicFrame>
        <p:nvGraphicFramePr>
          <p:cNvPr id="4" name="3 Diagrama"/>
          <p:cNvGraphicFramePr/>
          <p:nvPr/>
        </p:nvGraphicFramePr>
        <p:xfrm>
          <a:off x="1071538" y="1571612"/>
          <a:ext cx="6548462" cy="3786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388" name="5 Rectángulo"/>
          <p:cNvSpPr>
            <a:spLocks noChangeArrowheads="1"/>
          </p:cNvSpPr>
          <p:nvPr/>
        </p:nvSpPr>
        <p:spPr bwMode="auto">
          <a:xfrm>
            <a:off x="714375" y="5429250"/>
            <a:ext cx="76438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AR" b="1">
                <a:solidFill>
                  <a:srgbClr val="C00000"/>
                </a:solidFill>
              </a:rPr>
              <a:t>* El período de recupero de la inversión fue calculado a una tasa de descuento de 12% (similar a la de los créditos promocionales del Fondo de la Transformación y el Crecimiento de Mendoza).</a:t>
            </a:r>
            <a:endParaRPr lang="es-ES" b="1"/>
          </a:p>
        </p:txBody>
      </p:sp>
      <p:grpSp>
        <p:nvGrpSpPr>
          <p:cNvPr id="16389" name="4 Grupo"/>
          <p:cNvGrpSpPr>
            <a:grpSpLocks/>
          </p:cNvGrpSpPr>
          <p:nvPr/>
        </p:nvGrpSpPr>
        <p:grpSpPr bwMode="auto">
          <a:xfrm>
            <a:off x="1071538" y="571500"/>
            <a:ext cx="2428892" cy="928688"/>
            <a:chOff x="0" y="1794"/>
            <a:chExt cx="2357446" cy="1184350"/>
          </a:xfrm>
        </p:grpSpPr>
        <p:sp>
          <p:nvSpPr>
            <p:cNvPr id="6" name="5 Rectángulo redondeado"/>
            <p:cNvSpPr/>
            <p:nvPr/>
          </p:nvSpPr>
          <p:spPr>
            <a:xfrm>
              <a:off x="0" y="1794"/>
              <a:ext cx="2357446" cy="1184350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6 Rectángulo"/>
            <p:cNvSpPr/>
            <p:nvPr/>
          </p:nvSpPr>
          <p:spPr>
            <a:xfrm>
              <a:off x="57150" y="60506"/>
              <a:ext cx="2243146" cy="106692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18110" tIns="59055" rIns="118110" bIns="59055" spcCol="1270" anchor="ctr"/>
            <a:lstStyle/>
            <a:p>
              <a:pPr algn="ctr" defTabSz="13779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ES" sz="3100" dirty="0">
                  <a:solidFill>
                    <a:schemeClr val="bg1"/>
                  </a:solidFill>
                </a:rPr>
                <a:t>Variable</a:t>
              </a:r>
            </a:p>
          </p:txBody>
        </p:sp>
      </p:grpSp>
      <p:grpSp>
        <p:nvGrpSpPr>
          <p:cNvPr id="16390" name="8 Grupo"/>
          <p:cNvGrpSpPr>
            <a:grpSpLocks/>
          </p:cNvGrpSpPr>
          <p:nvPr/>
        </p:nvGrpSpPr>
        <p:grpSpPr bwMode="auto">
          <a:xfrm>
            <a:off x="3714748" y="571501"/>
            <a:ext cx="2049530" cy="947738"/>
            <a:chOff x="2357446" y="120231"/>
            <a:chExt cx="4146172" cy="947480"/>
          </a:xfrm>
        </p:grpSpPr>
        <p:sp>
          <p:nvSpPr>
            <p:cNvPr id="10" name="9 Redondear rectángulo de esquina del mismo lado"/>
            <p:cNvSpPr/>
            <p:nvPr/>
          </p:nvSpPr>
          <p:spPr>
            <a:xfrm rot="5400000">
              <a:off x="3906957" y="-1429277"/>
              <a:ext cx="947480" cy="4046495"/>
            </a:xfrm>
            <a:prstGeom prst="round2SameRect">
              <a:avLst/>
            </a:prstGeom>
            <a:solidFill>
              <a:schemeClr val="accent3">
                <a:lumMod val="60000"/>
                <a:lumOff val="40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Redondear rectángulo de esquina del mismo lado 4"/>
            <p:cNvSpPr/>
            <p:nvPr/>
          </p:nvSpPr>
          <p:spPr>
            <a:xfrm>
              <a:off x="2357446" y="166255"/>
              <a:ext cx="4146172" cy="8554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9530" tIns="24765" rIns="49530" bIns="24765" spcCol="1270" anchor="ctr"/>
            <a:lstStyle/>
            <a:p>
              <a:pPr marL="114300" lvl="1" indent="-114300" algn="just" defTabSz="57785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s-AR" sz="1500" b="1" dirty="0">
                  <a:solidFill>
                    <a:srgbClr val="C00000"/>
                  </a:solidFill>
                </a:rPr>
                <a:t>Con régimen minero</a:t>
              </a:r>
              <a:endParaRPr lang="es-ES" sz="15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6391" name="11 Grupo"/>
          <p:cNvGrpSpPr>
            <a:grpSpLocks/>
          </p:cNvGrpSpPr>
          <p:nvPr/>
        </p:nvGrpSpPr>
        <p:grpSpPr bwMode="auto">
          <a:xfrm>
            <a:off x="6072188" y="571500"/>
            <a:ext cx="1928812" cy="947738"/>
            <a:chOff x="2357446" y="120230"/>
            <a:chExt cx="4191015" cy="947480"/>
          </a:xfrm>
        </p:grpSpPr>
        <p:sp>
          <p:nvSpPr>
            <p:cNvPr id="13" name="12 Redondear rectángulo de esquina del mismo lado"/>
            <p:cNvSpPr/>
            <p:nvPr/>
          </p:nvSpPr>
          <p:spPr>
            <a:xfrm rot="5400000">
              <a:off x="3979214" y="-1501538"/>
              <a:ext cx="947480" cy="4191015"/>
            </a:xfrm>
            <a:prstGeom prst="round2SameRect">
              <a:avLst/>
            </a:prstGeom>
            <a:solidFill>
              <a:schemeClr val="accent3">
                <a:lumMod val="60000"/>
                <a:lumOff val="40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Redondear rectángulo de esquina del mismo lado 4"/>
            <p:cNvSpPr/>
            <p:nvPr/>
          </p:nvSpPr>
          <p:spPr>
            <a:xfrm>
              <a:off x="2357446" y="166255"/>
              <a:ext cx="4146174" cy="8554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9530" tIns="24765" rIns="49530" bIns="24765" spcCol="1270" anchor="ctr"/>
            <a:lstStyle/>
            <a:p>
              <a:pPr marL="114300" lvl="1" indent="-114300" algn="just" defTabSz="57785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s-AR" sz="1500" b="1" dirty="0">
                  <a:solidFill>
                    <a:srgbClr val="C00000"/>
                  </a:solidFill>
                </a:rPr>
                <a:t>Sin régimen minero</a:t>
              </a:r>
              <a:endParaRPr lang="es-ES" sz="15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29" name="Redondear rectángulo de esquina del mismo lado 4"/>
          <p:cNvSpPr/>
          <p:nvPr/>
        </p:nvSpPr>
        <p:spPr>
          <a:xfrm>
            <a:off x="3714745" y="1698846"/>
            <a:ext cx="1978189" cy="1031414"/>
          </a:xfrm>
          <a:prstGeom prst="rect">
            <a:avLst/>
          </a:prstGeom>
          <a:solidFill>
            <a:schemeClr val="bg1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49530" tIns="24765" rIns="49530" bIns="24765" spcCol="1270" anchor="ctr"/>
          <a:lstStyle/>
          <a:p>
            <a:pPr marL="114300" lvl="1" indent="-114300" algn="just" defTabSz="57785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es-AR" sz="1500" b="1" dirty="0">
              <a:solidFill>
                <a:srgbClr val="C00000"/>
              </a:solidFill>
            </a:endParaRPr>
          </a:p>
          <a:p>
            <a:pPr algn="ctr">
              <a:defRPr/>
            </a:pPr>
            <a:r>
              <a:rPr lang="es-AR" sz="1500" b="1" dirty="0" smtClean="0">
                <a:solidFill>
                  <a:srgbClr val="C00000"/>
                </a:solidFill>
              </a:rPr>
              <a:t>TIR </a:t>
            </a:r>
            <a:r>
              <a:rPr lang="es-AR" sz="1500" b="1" dirty="0">
                <a:solidFill>
                  <a:srgbClr val="C00000"/>
                </a:solidFill>
              </a:rPr>
              <a:t>19,4%</a:t>
            </a:r>
          </a:p>
          <a:p>
            <a:pPr>
              <a:buFont typeface="Arial" pitchFamily="34" charset="0"/>
              <a:buChar char="•"/>
              <a:defRPr/>
            </a:pPr>
            <a:endParaRPr lang="es-AR" sz="1500" b="1" dirty="0">
              <a:solidFill>
                <a:srgbClr val="C00000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endParaRPr lang="es-ES" sz="1500" b="1" dirty="0">
              <a:solidFill>
                <a:srgbClr val="C00000"/>
              </a:solidFill>
            </a:endParaRPr>
          </a:p>
        </p:txBody>
      </p:sp>
      <p:sp>
        <p:nvSpPr>
          <p:cNvPr id="30" name="Redondear rectángulo de esquina del mismo lado 4"/>
          <p:cNvSpPr/>
          <p:nvPr/>
        </p:nvSpPr>
        <p:spPr>
          <a:xfrm>
            <a:off x="6000760" y="1714488"/>
            <a:ext cx="1978189" cy="1031414"/>
          </a:xfrm>
          <a:prstGeom prst="rect">
            <a:avLst/>
          </a:prstGeom>
          <a:solidFill>
            <a:schemeClr val="bg1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49530" tIns="24765" rIns="49530" bIns="24765" spcCol="1270" anchor="ctr"/>
          <a:lstStyle/>
          <a:p>
            <a:pPr marL="114300" lvl="1" indent="-114300" algn="just" defTabSz="57785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es-AR" sz="1500" b="1" dirty="0">
              <a:solidFill>
                <a:srgbClr val="C00000"/>
              </a:solidFill>
            </a:endParaRPr>
          </a:p>
          <a:p>
            <a:pPr algn="ctr">
              <a:defRPr/>
            </a:pPr>
            <a:r>
              <a:rPr lang="es-AR" sz="1500" b="1" dirty="0" smtClean="0">
                <a:solidFill>
                  <a:srgbClr val="C00000"/>
                </a:solidFill>
              </a:rPr>
              <a:t>TIR </a:t>
            </a:r>
            <a:r>
              <a:rPr lang="es-AR" sz="1500" b="1" dirty="0">
                <a:solidFill>
                  <a:srgbClr val="C00000"/>
                </a:solidFill>
              </a:rPr>
              <a:t>16,0%              </a:t>
            </a:r>
            <a:r>
              <a:rPr lang="es-AR" sz="1500" dirty="0"/>
              <a:t>rendimiento del </a:t>
            </a:r>
            <a:r>
              <a:rPr lang="es-ES" sz="1500" dirty="0"/>
              <a:t>BONAR 2013</a:t>
            </a:r>
            <a:r>
              <a:rPr lang="es-AR" sz="1500" dirty="0"/>
              <a:t>–- AA13</a:t>
            </a:r>
            <a:endParaRPr lang="es-ES" sz="1500" dirty="0"/>
          </a:p>
          <a:p>
            <a:pPr marL="114300" lvl="1" indent="-114300" algn="just" defTabSz="57785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es-ES" sz="1500" b="1" dirty="0">
              <a:solidFill>
                <a:srgbClr val="C00000"/>
              </a:solidFill>
            </a:endParaRPr>
          </a:p>
        </p:txBody>
      </p:sp>
      <p:sp>
        <p:nvSpPr>
          <p:cNvPr id="35" name="Redondear rectángulo de esquina del mismo lado 4"/>
          <p:cNvSpPr/>
          <p:nvPr/>
        </p:nvSpPr>
        <p:spPr>
          <a:xfrm>
            <a:off x="6000760" y="2981242"/>
            <a:ext cx="2000263" cy="966951"/>
          </a:xfrm>
          <a:prstGeom prst="rect">
            <a:avLst/>
          </a:prstGeom>
          <a:solidFill>
            <a:schemeClr val="bg1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49530" tIns="24765" rIns="49530" bIns="24765" spcCol="1270" anchor="ctr"/>
          <a:lstStyle/>
          <a:p>
            <a:pPr marL="114300" lvl="1" indent="-114300" algn="just" defTabSz="57785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es-AR" b="1" dirty="0">
              <a:solidFill>
                <a:srgbClr val="C00000"/>
              </a:solidFill>
            </a:endParaRPr>
          </a:p>
          <a:p>
            <a:pPr marL="114300" lvl="1" indent="-114300" algn="ctr" defTabSz="577850">
              <a:lnSpc>
                <a:spcPct val="90000"/>
              </a:lnSpc>
              <a:spcAft>
                <a:spcPct val="15000"/>
              </a:spcAft>
              <a:defRPr/>
            </a:pPr>
            <a:r>
              <a:rPr lang="es-AR" b="1" dirty="0">
                <a:solidFill>
                  <a:srgbClr val="C00000"/>
                </a:solidFill>
              </a:rPr>
              <a:t>15 años</a:t>
            </a:r>
            <a:endParaRPr lang="es-ES" dirty="0"/>
          </a:p>
          <a:p>
            <a:pPr marL="114300" lvl="1" indent="-114300" algn="just" defTabSz="57785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36" name="Redondear rectángulo de esquina del mismo lado 4"/>
          <p:cNvSpPr/>
          <p:nvPr/>
        </p:nvSpPr>
        <p:spPr>
          <a:xfrm>
            <a:off x="3714745" y="2981242"/>
            <a:ext cx="2000263" cy="966951"/>
          </a:xfrm>
          <a:prstGeom prst="rect">
            <a:avLst/>
          </a:prstGeom>
          <a:solidFill>
            <a:schemeClr val="bg1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49530" tIns="24765" rIns="49530" bIns="24765" spcCol="1270" anchor="ctr"/>
          <a:lstStyle/>
          <a:p>
            <a:pPr marL="114300" lvl="1" indent="-114300" algn="just" defTabSz="57785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es-AR" b="1" dirty="0">
              <a:solidFill>
                <a:srgbClr val="C00000"/>
              </a:solidFill>
            </a:endParaRPr>
          </a:p>
          <a:p>
            <a:pPr marL="114300" lvl="1" indent="-114300" algn="ctr" defTabSz="577850">
              <a:lnSpc>
                <a:spcPct val="90000"/>
              </a:lnSpc>
              <a:spcAft>
                <a:spcPct val="15000"/>
              </a:spcAft>
              <a:defRPr/>
            </a:pPr>
            <a:r>
              <a:rPr lang="es-AR" b="1" dirty="0">
                <a:solidFill>
                  <a:srgbClr val="C00000"/>
                </a:solidFill>
              </a:rPr>
              <a:t>11 años</a:t>
            </a:r>
            <a:endParaRPr lang="es-ES" dirty="0"/>
          </a:p>
          <a:p>
            <a:pPr marL="114300" lvl="1" indent="-114300" algn="just" defTabSz="57785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37" name="Redondear rectángulo de esquina del mismo lado 4"/>
          <p:cNvSpPr/>
          <p:nvPr/>
        </p:nvSpPr>
        <p:spPr>
          <a:xfrm>
            <a:off x="3714744" y="4214818"/>
            <a:ext cx="2000264" cy="1000132"/>
          </a:xfrm>
          <a:prstGeom prst="rect">
            <a:avLst/>
          </a:prstGeom>
          <a:solidFill>
            <a:schemeClr val="bg1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49530" tIns="24765" rIns="49530" bIns="24765" spcCol="1270" anchor="ctr"/>
          <a:lstStyle/>
          <a:p>
            <a:pPr lvl="0" algn="just"/>
            <a:endParaRPr lang="es-AR" sz="1400" dirty="0" smtClean="0"/>
          </a:p>
          <a:p>
            <a:pPr lvl="0" algn="just"/>
            <a:r>
              <a:rPr lang="es-AR" sz="1400" dirty="0" smtClean="0"/>
              <a:t>Precios promedio </a:t>
            </a:r>
            <a:r>
              <a:rPr lang="es-AR" sz="1400" b="1" dirty="0" smtClean="0"/>
              <a:t>12% superiores </a:t>
            </a:r>
            <a:r>
              <a:rPr lang="es-AR" sz="1400" dirty="0" smtClean="0"/>
              <a:t>durante toda la vida del proyecto (50 años).</a:t>
            </a:r>
            <a:endParaRPr lang="es-ES" sz="1400" dirty="0" smtClean="0"/>
          </a:p>
          <a:p>
            <a:pPr marL="114300" lvl="1" indent="-114300" algn="just" defTabSz="57785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es-ES" sz="1400" b="1" dirty="0">
              <a:solidFill>
                <a:srgbClr val="C00000"/>
              </a:solidFill>
            </a:endParaRPr>
          </a:p>
        </p:txBody>
      </p:sp>
      <p:pic>
        <p:nvPicPr>
          <p:cNvPr id="38" name="Picture 2" descr="http://agrega.educacion.es/galeriaimg/a5/es_20070129_1_3001309/es_20070129_1_3001309_captured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29520" y="2000240"/>
            <a:ext cx="161925" cy="65087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28625"/>
            <a:ext cx="8229600" cy="5697538"/>
          </a:xfrm>
        </p:spPr>
        <p:txBody>
          <a:bodyPr rtlCol="0">
            <a:normAutofit fontScale="925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4500" dirty="0" smtClean="0">
                <a:solidFill>
                  <a:srgbClr val="C00000"/>
                </a:solidFill>
              </a:rPr>
              <a:t>    </a:t>
            </a:r>
            <a:r>
              <a:rPr lang="es-AR" sz="5500" b="1" dirty="0" smtClean="0">
                <a:solidFill>
                  <a:srgbClr val="C00000"/>
                </a:solidFill>
              </a:rPr>
              <a:t>La estabilidad fiscal debe ser la norma y no la excepción:</a:t>
            </a:r>
            <a:r>
              <a:rPr lang="es-AR" sz="4800" b="1" dirty="0" smtClean="0">
                <a:solidFill>
                  <a:srgbClr val="C00000"/>
                </a:solidFill>
              </a:rPr>
              <a:t>	   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sz="4300" dirty="0" smtClean="0">
              <a:solidFill>
                <a:srgbClr val="C00000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4300" dirty="0" smtClean="0">
                <a:solidFill>
                  <a:srgbClr val="C00000"/>
                </a:solidFill>
              </a:rPr>
              <a:t>     Nuestra propuesta pretende incluirla en el régimen tributario general. Ello posibilitará </a:t>
            </a:r>
            <a:r>
              <a:rPr lang="es-ES" sz="4300" dirty="0" smtClean="0">
                <a:solidFill>
                  <a:srgbClr val="C00000"/>
                </a:solidFill>
              </a:rPr>
              <a:t>el desempeño empresario con menor incertidumbre en escenarios de mediano y largo plazo.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6682</TotalTime>
  <Words>799</Words>
  <Application>Microsoft Office PowerPoint</Application>
  <PresentationFormat>Presentación en pantalla (4:3)</PresentationFormat>
  <Paragraphs>92</Paragraphs>
  <Slides>16</Slides>
  <Notes>2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Hoja de cálculo de Microsoft Office Excel 97-2003</vt:lpstr>
      <vt:lpstr>Presión impositiva en el sector agropecuario y la minería.       Un análisis comparativo    </vt:lpstr>
      <vt:lpstr>Diapositiva 2</vt:lpstr>
      <vt:lpstr>La amortización acelerada en el Régimen de Inversiones Mineras</vt:lpstr>
      <vt:lpstr>La amortización acelerada en el Régimen de Inversiones Mineras</vt:lpstr>
      <vt:lpstr>La amortización acelerada en el Régimen de Inversiones Mineras</vt:lpstr>
      <vt:lpstr>Al momento de la sanción de la Ley 24.196 se argumentó que las herramientas promocionales eran la respuesta necesaria a un ciclo largo de bajos precios para la minería metalífera y no metalífera</vt:lpstr>
      <vt:lpstr>Es necesario romper con el presente marco de inequidad:</vt:lpstr>
      <vt:lpstr>   Encontramos  incentivos a la explotación minera en sistemas económicos y políticos tan disímiles como los de Argentina, Chile o Cuba.         Cuba acepta la depreciación  acelerada. En Chile, la estabilidad tributaria es la norma general. Perú la ofrece a las inversiones extranjeras.             </vt:lpstr>
      <vt:lpstr>Diapositiva 9</vt:lpstr>
      <vt:lpstr>La realidad del sector agropecuario expone un mundo de diferencias</vt:lpstr>
      <vt:lpstr>La realidad del sector agropecuario expone un mundo de diferencias</vt:lpstr>
      <vt:lpstr>Combustibles, minería e impuestos</vt:lpstr>
      <vt:lpstr>Diapositiva 13</vt:lpstr>
      <vt:lpstr>Evaluamos un proyecto tipo de inversión en la industria vitivinícola con y sin beneficios similares a los del régimen minero </vt:lpstr>
      <vt:lpstr>Las variables críticas presentan las siguientes diferencias:</vt:lpstr>
      <vt:lpstr>Diapositiva 16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Your User Name</dc:creator>
  <cp:lastModifiedBy>Usuario</cp:lastModifiedBy>
  <cp:revision>27</cp:revision>
  <dcterms:created xsi:type="dcterms:W3CDTF">2012-05-21T02:06:12Z</dcterms:created>
  <dcterms:modified xsi:type="dcterms:W3CDTF">2012-09-10T18:51:19Z</dcterms:modified>
</cp:coreProperties>
</file>